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
  </p:notesMasterIdLst>
  <p:sldIdLst>
    <p:sldId id="258" r:id="rId4"/>
    <p:sldId id="325" r:id="rId5"/>
    <p:sldId id="261" r:id="rId7"/>
    <p:sldId id="271" r:id="rId8"/>
    <p:sldId id="263" r:id="rId9"/>
    <p:sldId id="265" r:id="rId10"/>
    <p:sldId id="296" r:id="rId11"/>
    <p:sldId id="266" r:id="rId12"/>
    <p:sldId id="267" r:id="rId13"/>
    <p:sldId id="268" r:id="rId14"/>
    <p:sldId id="270" r:id="rId15"/>
    <p:sldId id="272" r:id="rId16"/>
    <p:sldId id="269" r:id="rId17"/>
    <p:sldId id="311" r:id="rId18"/>
    <p:sldId id="280" r:id="rId19"/>
    <p:sldId id="281" r:id="rId20"/>
    <p:sldId id="282" r:id="rId21"/>
    <p:sldId id="283" r:id="rId22"/>
    <p:sldId id="289" r:id="rId23"/>
    <p:sldId id="312" r:id="rId24"/>
    <p:sldId id="321" r:id="rId25"/>
  </p:sldIdLst>
  <p:sldSz cx="9144000" cy="5143500" type="screen16x9"/>
  <p:notesSz cx="6858000" cy="9144000"/>
  <p:custDataLst>
    <p:tags r:id="rId3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p:restoredTop sz="94613"/>
  </p:normalViewPr>
  <p:slideViewPr>
    <p:cSldViewPr showGuides="1">
      <p:cViewPr varScale="1">
        <p:scale>
          <a:sx n="153" d="100"/>
          <a:sy n="153" d="100"/>
        </p:scale>
        <p:origin x="734" y="106"/>
      </p:cViewPr>
      <p:guideLst>
        <p:guide orient="horz" pos="1470"/>
        <p:guide pos="28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gs" Target="tags/tag139.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139" y="1143000"/>
            <a:ext cx="548572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image" Target="../media/image2.png"/><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image" Target="../media/image2.png"/><Relationship Id="rId4" Type="http://schemas.openxmlformats.org/officeDocument/2006/relationships/tags" Target="../tags/tag10.xml"/><Relationship Id="rId3" Type="http://schemas.openxmlformats.org/officeDocument/2006/relationships/image" Target="../media/image3.png"/><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image" Target="../media/image2.png"/><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17.xml"/><Relationship Id="rId3" Type="http://schemas.openxmlformats.org/officeDocument/2006/relationships/image" Target="../media/image2.png"/><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19.xml"/><Relationship Id="rId3" Type="http://schemas.openxmlformats.org/officeDocument/2006/relationships/image" Target="../media/image4.png"/><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image" Target="../media/image2.png"/><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23.xml"/><Relationship Id="rId3" Type="http://schemas.openxmlformats.org/officeDocument/2006/relationships/image" Target="../media/image2.png"/><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25.xml"/><Relationship Id="rId3" Type="http://schemas.openxmlformats.org/officeDocument/2006/relationships/image" Target="../media/image2.png"/><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1.png"/><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image" Target="../media/image2.png"/><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image" Target="../media/image2.png"/><Relationship Id="rId3" Type="http://schemas.openxmlformats.org/officeDocument/2006/relationships/tags" Target="../tags/tag36.xml"/><Relationship Id="rId2" Type="http://schemas.openxmlformats.org/officeDocument/2006/relationships/tags" Target="../tags/tag35.xml"/><Relationship Id="rId10" Type="http://schemas.openxmlformats.org/officeDocument/2006/relationships/tags" Target="../tags/tag4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image" Target="../media/image2.png"/><Relationship Id="rId3" Type="http://schemas.openxmlformats.org/officeDocument/2006/relationships/tags" Target="../tags/tag44.xml"/><Relationship Id="rId2" Type="http://schemas.openxmlformats.org/officeDocument/2006/relationships/tags" Target="../tags/tag43.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image" Target="../media/image2.png"/><Relationship Id="rId3" Type="http://schemas.openxmlformats.org/officeDocument/2006/relationships/tags" Target="../tags/tag53.xml"/><Relationship Id="rId2" Type="http://schemas.openxmlformats.org/officeDocument/2006/relationships/tags" Target="../tags/tag52.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image" Target="../media/image2.png"/><Relationship Id="rId3" Type="http://schemas.openxmlformats.org/officeDocument/2006/relationships/tags" Target="../tags/tag62.xml"/><Relationship Id="rId2" Type="http://schemas.openxmlformats.org/officeDocument/2006/relationships/tags" Target="../tags/tag61.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image" Target="../media/image2.png"/><Relationship Id="rId3" Type="http://schemas.openxmlformats.org/officeDocument/2006/relationships/tags" Target="../tags/tag71.xml"/><Relationship Id="rId2" Type="http://schemas.openxmlformats.org/officeDocument/2006/relationships/tags" Target="../tags/tag70.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image" Target="../media/image5.png"/><Relationship Id="rId3" Type="http://schemas.openxmlformats.org/officeDocument/2006/relationships/tags" Target="../tags/tag82.xml"/><Relationship Id="rId2" Type="http://schemas.openxmlformats.org/officeDocument/2006/relationships/tags" Target="../tags/tag81.xml"/><Relationship Id="rId10" Type="http://schemas.openxmlformats.org/officeDocument/2006/relationships/tags" Target="../tags/tag88.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3375"/>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2001"/>
            <a:ext cx="6858000" cy="1242039"/>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8035" indent="0" algn="ctr">
              <a:buNone/>
              <a:defRPr sz="9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1"/>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15"/>
            <a:ext cx="6052930" cy="4389411"/>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5144135"/>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6" name="文本占位符 5"/>
          <p:cNvSpPr>
            <a:spLocks noGrp="1"/>
          </p:cNvSpPr>
          <p:nvPr>
            <p:ph type="body" idx="1" hasCustomPrompt="1"/>
            <p:custDataLst>
              <p:tags r:id="rId4"/>
            </p:custDataLst>
          </p:nvPr>
        </p:nvSpPr>
        <p:spPr>
          <a:xfrm>
            <a:off x="646061" y="2935144"/>
            <a:ext cx="3459461" cy="593703"/>
          </a:xfrm>
        </p:spPr>
        <p:txBody>
          <a:bodyPr vert="horz" wrap="square" lIns="0" tIns="0" rIns="0" bIns="0" rtlCol="0" anchor="ctr"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7"/>
          <p:cNvSpPr>
            <a:spLocks noGrp="1"/>
          </p:cNvSpPr>
          <p:nvPr>
            <p:ph type="title" hasCustomPrompt="1"/>
            <p:custDataLst>
              <p:tags r:id="rId5"/>
            </p:custDataLst>
          </p:nvPr>
        </p:nvSpPr>
        <p:spPr>
          <a:xfrm>
            <a:off x="567004" y="1989671"/>
            <a:ext cx="3372308" cy="830683"/>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1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318"/>
            <a:ext cx="9144000" cy="51435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2"/>
          <p:cNvSpPr>
            <a:spLocks noGrp="1"/>
          </p:cNvSpPr>
          <p:nvPr>
            <p:ph type="ctrTitle" idx="2" hasCustomPrompt="1"/>
            <p:custDataLst>
              <p:tags r:id="rId4"/>
            </p:custDataLst>
          </p:nvPr>
        </p:nvSpPr>
        <p:spPr>
          <a:xfrm>
            <a:off x="571519" y="1572146"/>
            <a:ext cx="3619024" cy="1384994"/>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3"/>
          <p:cNvSpPr>
            <a:spLocks noGrp="1"/>
          </p:cNvSpPr>
          <p:nvPr>
            <p:ph type="subTitle" idx="3" hasCustomPrompt="1"/>
            <p:custDataLst>
              <p:tags r:id="rId5"/>
            </p:custDataLst>
          </p:nvPr>
        </p:nvSpPr>
        <p:spPr>
          <a:xfrm>
            <a:off x="571519" y="3087215"/>
            <a:ext cx="3619500" cy="277654"/>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65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835"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4603750"/>
            <a:ext cx="540068" cy="540068"/>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3" y="318"/>
            <a:ext cx="540068" cy="540068"/>
          </a:xfrm>
          <a:prstGeom prst="rect">
            <a:avLst/>
          </a:prstGeom>
        </p:spPr>
      </p:pic>
      <p:sp>
        <p:nvSpPr>
          <p:cNvPr id="2" name="标题 1"/>
          <p:cNvSpPr>
            <a:spLocks noGrp="1"/>
          </p:cNvSpPr>
          <p:nvPr>
            <p:ph type="title"/>
          </p:nvPr>
        </p:nvSpPr>
        <p:spPr>
          <a:xfrm>
            <a:off x="502412" y="332743"/>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2" y="714699"/>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161365" y="1358807"/>
            <a:ext cx="1811517" cy="2426513"/>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603933" y="4603750"/>
            <a:ext cx="540068" cy="540068"/>
          </a:xfrm>
          <a:prstGeom prst="rect">
            <a:avLst/>
          </a:prstGeom>
        </p:spPr>
      </p:pic>
      <p:pic>
        <p:nvPicPr>
          <p:cNvPr id="7" name="图片 6"/>
          <p:cNvPicPr>
            <a:picLocks noChangeAspect="1"/>
          </p:cNvPicPr>
          <p:nvPr>
            <p:custDataLst>
              <p:tags r:id="rId6"/>
            </p:custDataLst>
          </p:nvPr>
        </p:nvPicPr>
        <p:blipFill>
          <a:blip r:embed="rId5"/>
          <a:stretch>
            <a:fillRect/>
          </a:stretch>
        </p:blipFill>
        <p:spPr>
          <a:xfrm>
            <a:off x="8603933" y="318"/>
            <a:ext cx="540068" cy="540068"/>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620006" y="2710623"/>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620006" y="3196398"/>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835"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4603750"/>
            <a:ext cx="540068" cy="540068"/>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3" y="318"/>
            <a:ext cx="540068" cy="540068"/>
          </a:xfrm>
          <a:prstGeom prst="rect">
            <a:avLst/>
          </a:prstGeom>
        </p:spPr>
      </p:pic>
      <p:sp>
        <p:nvSpPr>
          <p:cNvPr id="2" name="标题 1"/>
          <p:cNvSpPr>
            <a:spLocks noGrp="1"/>
          </p:cNvSpPr>
          <p:nvPr>
            <p:ph type="title"/>
          </p:nvPr>
        </p:nvSpPr>
        <p:spPr>
          <a:xfrm>
            <a:off x="502412" y="332743"/>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8" y="714699"/>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714699"/>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4603750"/>
            <a:ext cx="540068" cy="540068"/>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8603933" y="318"/>
            <a:ext cx="540068" cy="540068"/>
          </a:xfrm>
          <a:prstGeom prst="rect">
            <a:avLst/>
          </a:prstGeom>
        </p:spPr>
      </p:pic>
      <p:sp>
        <p:nvSpPr>
          <p:cNvPr id="2" name="标题 1"/>
          <p:cNvSpPr>
            <a:spLocks noGrp="1"/>
          </p:cNvSpPr>
          <p:nvPr>
            <p:ph type="title"/>
          </p:nvPr>
        </p:nvSpPr>
        <p:spPr>
          <a:xfrm>
            <a:off x="502412" y="332743"/>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8" y="714699"/>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1055211"/>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3" y="714699"/>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3" y="1055211"/>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1140904" y="926148"/>
            <a:ext cx="2457529" cy="32918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603933" y="318"/>
            <a:ext cx="540068" cy="540068"/>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4603750"/>
            <a:ext cx="540068" cy="540068"/>
          </a:xfrm>
          <a:prstGeom prst="rect">
            <a:avLst/>
          </a:prstGeom>
        </p:spPr>
      </p:pic>
      <p:pic>
        <p:nvPicPr>
          <p:cNvPr id="8" name="图片 7"/>
          <p:cNvPicPr>
            <a:picLocks noChangeAspect="1"/>
          </p:cNvPicPr>
          <p:nvPr>
            <p:custDataLst>
              <p:tags r:id="rId4"/>
            </p:custDataLst>
          </p:nvPr>
        </p:nvPicPr>
        <p:blipFill>
          <a:blip r:embed="rId3"/>
          <a:stretch>
            <a:fillRect/>
          </a:stretch>
        </p:blipFill>
        <p:spPr>
          <a:xfrm>
            <a:off x="8603933" y="318"/>
            <a:ext cx="540068" cy="540068"/>
          </a:xfrm>
          <a:prstGeom prst="rect">
            <a:avLst/>
          </a:prstGeom>
        </p:spPr>
      </p:pic>
      <p:sp>
        <p:nvSpPr>
          <p:cNvPr id="2" name="标题 1"/>
          <p:cNvSpPr>
            <a:spLocks noGrp="1"/>
          </p:cNvSpPr>
          <p:nvPr>
            <p:ph type="title"/>
          </p:nvPr>
        </p:nvSpPr>
        <p:spPr>
          <a:xfrm>
            <a:off x="502448" y="332743"/>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8" y="714699"/>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714699"/>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4603750"/>
            <a:ext cx="540068" cy="540068"/>
          </a:xfrm>
          <a:prstGeom prst="rect">
            <a:avLst/>
          </a:prstGeom>
        </p:spPr>
      </p:pic>
      <p:pic>
        <p:nvPicPr>
          <p:cNvPr id="7" name="图片 6"/>
          <p:cNvPicPr>
            <a:picLocks noChangeAspect="1"/>
          </p:cNvPicPr>
          <p:nvPr>
            <p:custDataLst>
              <p:tags r:id="rId4"/>
            </p:custDataLst>
          </p:nvPr>
        </p:nvPicPr>
        <p:blipFill>
          <a:blip r:embed="rId3"/>
          <a:stretch>
            <a:fillRect/>
          </a:stretch>
        </p:blipFill>
        <p:spPr>
          <a:xfrm>
            <a:off x="8603933" y="318"/>
            <a:ext cx="540068" cy="540068"/>
          </a:xfrm>
          <a:prstGeom prst="rect">
            <a:avLst/>
          </a:prstGeom>
        </p:spPr>
      </p:pic>
      <p:sp>
        <p:nvSpPr>
          <p:cNvPr id="2" name="竖排标题 1"/>
          <p:cNvSpPr>
            <a:spLocks noGrp="1"/>
          </p:cNvSpPr>
          <p:nvPr>
            <p:ph type="title" orient="vert"/>
          </p:nvPr>
        </p:nvSpPr>
        <p:spPr>
          <a:xfrm>
            <a:off x="7928351" y="714699"/>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71469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4603750"/>
            <a:ext cx="540068" cy="540068"/>
          </a:xfrm>
          <a:prstGeom prst="rect">
            <a:avLst/>
          </a:prstGeom>
        </p:spPr>
      </p:pic>
      <p:pic>
        <p:nvPicPr>
          <p:cNvPr id="2" name="图片 1"/>
          <p:cNvPicPr>
            <a:picLocks noChangeAspect="1"/>
          </p:cNvPicPr>
          <p:nvPr>
            <p:custDataLst>
              <p:tags r:id="rId4"/>
            </p:custDataLst>
          </p:nvPr>
        </p:nvPicPr>
        <p:blipFill>
          <a:blip r:embed="rId3"/>
          <a:stretch>
            <a:fillRect/>
          </a:stretch>
        </p:blipFill>
        <p:spPr>
          <a:xfrm>
            <a:off x="8603933" y="318"/>
            <a:ext cx="540068" cy="540068"/>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8" y="714699"/>
            <a:ext cx="8139178" cy="4041680"/>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318"/>
            <a:ext cx="9144000" cy="51435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6" name="文本占位符 5"/>
          <p:cNvSpPr>
            <a:spLocks noGrp="1"/>
          </p:cNvSpPr>
          <p:nvPr>
            <p:ph type="body" idx="1" hasCustomPrompt="1"/>
            <p:custDataLst>
              <p:tags r:id="rId4"/>
            </p:custDataLst>
          </p:nvPr>
        </p:nvSpPr>
        <p:spPr>
          <a:xfrm>
            <a:off x="646061" y="2935099"/>
            <a:ext cx="3459461" cy="593630"/>
          </a:xfrm>
        </p:spPr>
        <p:txBody>
          <a:bodyPr vert="horz" wrap="square" lIns="0" tIns="0" rIns="0" bIns="0" rtlCol="0" anchor="ctr"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835"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7"/>
          <p:cNvSpPr>
            <a:spLocks noGrp="1"/>
          </p:cNvSpPr>
          <p:nvPr>
            <p:ph type="title" hasCustomPrompt="1"/>
            <p:custDataLst>
              <p:tags r:id="rId5"/>
            </p:custDataLst>
          </p:nvPr>
        </p:nvSpPr>
        <p:spPr>
          <a:xfrm>
            <a:off x="567004" y="1989743"/>
            <a:ext cx="3372308" cy="830580"/>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1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4603750"/>
            <a:ext cx="540068" cy="540068"/>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8603933" y="318"/>
            <a:ext cx="540068" cy="540068"/>
          </a:xfrm>
          <a:prstGeom prst="rect">
            <a:avLst/>
          </a:prstGeom>
        </p:spPr>
      </p:pic>
      <p:sp>
        <p:nvSpPr>
          <p:cNvPr id="2" name="标题 1"/>
          <p:cNvSpPr>
            <a:spLocks noGrp="1"/>
          </p:cNvSpPr>
          <p:nvPr>
            <p:ph type="title"/>
            <p:custDataLst>
              <p:tags r:id="rId5"/>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227118"/>
            <a:ext cx="8702097" cy="4689891"/>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220950" y="227118"/>
            <a:ext cx="540068" cy="540068"/>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382983" y="4376950"/>
            <a:ext cx="540068" cy="540068"/>
          </a:xfrm>
          <a:prstGeom prst="rect">
            <a:avLst/>
          </a:prstGeom>
        </p:spPr>
      </p:pic>
      <p:sp>
        <p:nvSpPr>
          <p:cNvPr id="2" name="标题 1"/>
          <p:cNvSpPr>
            <a:spLocks noGrp="1"/>
          </p:cNvSpPr>
          <p:nvPr>
            <p:ph type="title" hasCustomPrompt="1"/>
            <p:custDataLst>
              <p:tags r:id="rId6"/>
            </p:custDataLst>
          </p:nvPr>
        </p:nvSpPr>
        <p:spPr>
          <a:xfrm>
            <a:off x="961200" y="937218"/>
            <a:ext cx="7219800" cy="542700"/>
          </a:xfrm>
        </p:spPr>
        <p:txBody>
          <a:bodyPr anchor="ct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1623018"/>
            <a:ext cx="7219950" cy="25839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7782"/>
            <a:ext cx="3620691" cy="51515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7782"/>
            <a:ext cx="540068" cy="540068"/>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3" y="4603750"/>
            <a:ext cx="540068" cy="540068"/>
          </a:xfrm>
          <a:prstGeom prst="rect">
            <a:avLst/>
          </a:prstGeom>
        </p:spPr>
      </p:pic>
      <p:sp>
        <p:nvSpPr>
          <p:cNvPr id="2" name="标题 1"/>
          <p:cNvSpPr>
            <a:spLocks noGrp="1"/>
          </p:cNvSpPr>
          <p:nvPr>
            <p:ph type="title" hasCustomPrompt="1"/>
            <p:custDataLst>
              <p:tags r:id="rId6"/>
            </p:custDataLst>
          </p:nvPr>
        </p:nvSpPr>
        <p:spPr>
          <a:xfrm>
            <a:off x="437400" y="578118"/>
            <a:ext cx="2970000" cy="661500"/>
          </a:xfrm>
        </p:spPr>
        <p:txBody>
          <a:bodyPr anchor="ctr" anchorCtr="0"/>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318"/>
            <a:ext cx="2967300" cy="30699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771"/>
            <a:ext cx="4860000" cy="3815953"/>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7782"/>
            <a:ext cx="9142200" cy="199529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4603750"/>
            <a:ext cx="540068" cy="540068"/>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3" y="4603750"/>
            <a:ext cx="540068" cy="540068"/>
          </a:xfrm>
          <a:prstGeom prst="rect">
            <a:avLst/>
          </a:prstGeom>
        </p:spPr>
      </p:pic>
      <p:sp>
        <p:nvSpPr>
          <p:cNvPr id="2" name="标题 1"/>
          <p:cNvSpPr>
            <a:spLocks noGrp="1"/>
          </p:cNvSpPr>
          <p:nvPr>
            <p:ph type="title"/>
            <p:custDataLst>
              <p:tags r:id="rId6"/>
            </p:custDataLst>
          </p:nvPr>
        </p:nvSpPr>
        <p:spPr>
          <a:xfrm>
            <a:off x="459000" y="586218"/>
            <a:ext cx="8232300" cy="469800"/>
          </a:xfrm>
        </p:spPr>
        <p:txBody>
          <a:bodyPr anchor="ct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245018"/>
            <a:ext cx="8231981" cy="621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2106318"/>
            <a:ext cx="8224200" cy="25731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3772218"/>
            <a:ext cx="9142200" cy="13716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318"/>
            <a:ext cx="540068" cy="540068"/>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8603933" y="-3717"/>
            <a:ext cx="540068" cy="540068"/>
          </a:xfrm>
          <a:prstGeom prst="rect">
            <a:avLst/>
          </a:prstGeom>
        </p:spPr>
      </p:pic>
      <p:sp>
        <p:nvSpPr>
          <p:cNvPr id="2" name="标题 1"/>
          <p:cNvSpPr>
            <a:spLocks noGrp="1"/>
          </p:cNvSpPr>
          <p:nvPr>
            <p:ph type="title"/>
            <p:custDataLst>
              <p:tags r:id="rId6"/>
            </p:custDataLst>
          </p:nvPr>
        </p:nvSpPr>
        <p:spPr>
          <a:xfrm>
            <a:off x="453600" y="502518"/>
            <a:ext cx="8232300" cy="423900"/>
          </a:xfrm>
        </p:spPr>
        <p:txBody>
          <a:bodyPr anchor="ctr" anchorCtr="0"/>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1261218"/>
            <a:ext cx="8243100" cy="2408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3885618"/>
            <a:ext cx="8251200" cy="7587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7782"/>
            <a:ext cx="9142200" cy="685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8602133" y="-7782"/>
            <a:ext cx="540068" cy="540068"/>
          </a:xfrm>
          <a:prstGeom prst="rect">
            <a:avLst/>
          </a:prstGeom>
        </p:spPr>
      </p:pic>
      <p:pic>
        <p:nvPicPr>
          <p:cNvPr id="6" name="图片 5"/>
          <p:cNvPicPr>
            <a:picLocks noChangeAspect="1"/>
          </p:cNvPicPr>
          <p:nvPr>
            <p:custDataLst>
              <p:tags r:id="rId5"/>
            </p:custDataLst>
          </p:nvPr>
        </p:nvPicPr>
        <p:blipFill>
          <a:blip r:embed="rId4"/>
          <a:stretch>
            <a:fillRect/>
          </a:stretch>
        </p:blipFill>
        <p:spPr>
          <a:xfrm>
            <a:off x="0" y="4603750"/>
            <a:ext cx="540068" cy="540068"/>
          </a:xfrm>
          <a:prstGeom prst="rect">
            <a:avLst/>
          </a:prstGeom>
        </p:spPr>
      </p:pic>
      <p:sp>
        <p:nvSpPr>
          <p:cNvPr id="2" name="标题 1"/>
          <p:cNvSpPr>
            <a:spLocks noGrp="1"/>
          </p:cNvSpPr>
          <p:nvPr>
            <p:ph type="title"/>
            <p:custDataLst>
              <p:tags r:id="rId6"/>
            </p:custDataLst>
          </p:nvPr>
        </p:nvSpPr>
        <p:spPr>
          <a:xfrm>
            <a:off x="434700" y="178518"/>
            <a:ext cx="8278200" cy="331473"/>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1247718"/>
            <a:ext cx="4006800" cy="217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1247718"/>
            <a:ext cx="4025700" cy="217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3612918"/>
            <a:ext cx="4006800" cy="5859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3610218"/>
            <a:ext cx="4025700" cy="5859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3375"/>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2699"/>
            <a:ext cx="7886700" cy="11253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719868"/>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3828663"/>
            <a:ext cx="1315145" cy="1315145"/>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7784"/>
            <a:ext cx="1315145" cy="1315145"/>
          </a:xfrm>
          <a:prstGeom prst="rect">
            <a:avLst/>
          </a:prstGeom>
        </p:spPr>
      </p:pic>
      <p:sp>
        <p:nvSpPr>
          <p:cNvPr id="2" name="标题 1"/>
          <p:cNvSpPr>
            <a:spLocks noGrp="1"/>
          </p:cNvSpPr>
          <p:nvPr>
            <p:ph type="title" hasCustomPrompt="1"/>
            <p:custDataLst>
              <p:tags r:id="rId6"/>
            </p:custDataLst>
          </p:nvPr>
        </p:nvSpPr>
        <p:spPr>
          <a:xfrm>
            <a:off x="1142100" y="1004718"/>
            <a:ext cx="6858000" cy="1790100"/>
          </a:xfrm>
        </p:spPr>
        <p:txBody>
          <a:bodyPr anchor="b"/>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2897418"/>
            <a:ext cx="6858000" cy="1242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200360"/>
            <a:ext cx="4032504" cy="3395066"/>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4296" y="1200360"/>
            <a:ext cx="4032504" cy="3395066"/>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1999384"/>
            <a:ext cx="3655181" cy="2643675"/>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1999384"/>
            <a:ext cx="3673182" cy="2643675"/>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18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740698"/>
            <a:ext cx="4629150" cy="365585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1543320"/>
            <a:ext cx="2949178" cy="28591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18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342961"/>
            <a:ext cx="4629150" cy="405359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8035"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320"/>
            <a:ext cx="3124012" cy="28591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8035" indent="0">
              <a:buNone/>
              <a:defRPr sz="79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2" Type="http://schemas.openxmlformats.org/officeDocument/2006/relationships/theme" Target="../theme/theme2.xml"/><Relationship Id="rId21" Type="http://schemas.openxmlformats.org/officeDocument/2006/relationships/tags" Target="../tags/tag91.xml"/><Relationship Id="rId20" Type="http://schemas.openxmlformats.org/officeDocument/2006/relationships/tags" Target="../tags/tag90.xml"/><Relationship Id="rId2" Type="http://schemas.openxmlformats.org/officeDocument/2006/relationships/slideLayout" Target="../slideLayouts/slideLayout14.xml"/><Relationship Id="rId19" Type="http://schemas.openxmlformats.org/officeDocument/2006/relationships/tags" Target="../tags/tag89.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06015"/>
            <a:ext cx="8229600" cy="8574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200360"/>
            <a:ext cx="8229600" cy="3395066"/>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4684738"/>
            <a:ext cx="2133600" cy="357250"/>
          </a:xfrm>
          <a:prstGeom prst="rect">
            <a:avLst/>
          </a:prstGeom>
          <a:noFill/>
          <a:ln w="9525">
            <a:noFill/>
          </a:ln>
        </p:spPr>
        <p:txBody>
          <a:bodyPr/>
          <a:lstStyle>
            <a:lvl1pPr>
              <a:defRPr sz="105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4684738"/>
            <a:ext cx="2895600" cy="357250"/>
          </a:xfrm>
          <a:prstGeom prst="rect">
            <a:avLst/>
          </a:prstGeom>
          <a:noFill/>
          <a:ln w="9525">
            <a:noFill/>
          </a:ln>
        </p:spPr>
        <p:txBody>
          <a:bodyPr/>
          <a:lstStyle>
            <a:lvl1pPr algn="ctr">
              <a:defRPr sz="105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4684738"/>
            <a:ext cx="2133600" cy="357250"/>
          </a:xfrm>
          <a:prstGeom prst="rect">
            <a:avLst/>
          </a:prstGeom>
          <a:noFill/>
          <a:ln w="9525">
            <a:noFill/>
          </a:ln>
        </p:spPr>
        <p:txBody>
          <a:bodyPr/>
          <a:lstStyle>
            <a:lvl1pPr algn="r">
              <a:defRPr sz="105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1pPr>
      <a:lvl2pPr marL="557530" lvl="1" indent="-214630" algn="l" defTabSz="685800" eaLnBrk="1" fontAlgn="base" latinLnBrk="0" hangingPunct="1">
        <a:lnSpc>
          <a:spcPct val="100000"/>
        </a:lnSpc>
        <a:spcBef>
          <a:spcPct val="15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15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8035" lvl="6"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935" lvl="7"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835" lvl="8"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332740"/>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721366"/>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4762692"/>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4762692"/>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6457950" y="4762692"/>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318"/>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92.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5.xml"/><Relationship Id="rId2" Type="http://schemas.openxmlformats.org/officeDocument/2006/relationships/image" Target="../media/image27.png"/><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6.xml"/><Relationship Id="rId2" Type="http://schemas.openxmlformats.org/officeDocument/2006/relationships/image" Target="../media/image29.png"/><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8.xml"/><Relationship Id="rId2" Type="http://schemas.openxmlformats.org/officeDocument/2006/relationships/image" Target="../media/image31.jpeg"/><Relationship Id="rId1"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0.xml"/><Relationship Id="rId1" Type="http://schemas.openxmlformats.org/officeDocument/2006/relationships/image" Target="../media/image32.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2.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tags" Target="../tags/tag13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4.xml"/><Relationship Id="rId1" Type="http://schemas.openxmlformats.org/officeDocument/2006/relationships/tags" Target="../tags/tag13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5.xml"/></Relationships>
</file>

<file path=ppt/slides/_rels/slide2.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3" Type="http://schemas.openxmlformats.org/officeDocument/2006/relationships/notesSlide" Target="../notesSlides/notesSlide1.xml"/><Relationship Id="rId22" Type="http://schemas.openxmlformats.org/officeDocument/2006/relationships/slideLayout" Target="../slideLayouts/slideLayout18.xml"/><Relationship Id="rId21" Type="http://schemas.openxmlformats.org/officeDocument/2006/relationships/tags" Target="../tags/tag113.xml"/><Relationship Id="rId20" Type="http://schemas.openxmlformats.org/officeDocument/2006/relationships/tags" Target="../tags/tag112.xml"/><Relationship Id="rId2" Type="http://schemas.openxmlformats.org/officeDocument/2006/relationships/tags" Target="../tags/tag94.xml"/><Relationship Id="rId19" Type="http://schemas.openxmlformats.org/officeDocument/2006/relationships/tags" Target="../tags/tag111.xml"/><Relationship Id="rId18" Type="http://schemas.openxmlformats.org/officeDocument/2006/relationships/tags" Target="../tags/tag110.xml"/><Relationship Id="rId17" Type="http://schemas.openxmlformats.org/officeDocument/2006/relationships/tags" Target="../tags/tag109.xml"/><Relationship Id="rId16" Type="http://schemas.openxmlformats.org/officeDocument/2006/relationships/tags" Target="../tags/tag108.xml"/><Relationship Id="rId15" Type="http://schemas.openxmlformats.org/officeDocument/2006/relationships/tags" Target="../tags/tag107.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tags" Target="../tags/tag9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36.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1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1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7.xml"/><Relationship Id="rId1" Type="http://schemas.openxmlformats.org/officeDocument/2006/relationships/tags" Target="../tags/tag116.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9.xml"/><Relationship Id="rId2" Type="http://schemas.openxmlformats.org/officeDocument/2006/relationships/image" Target="../media/image9.png"/><Relationship Id="rId1" Type="http://schemas.openxmlformats.org/officeDocument/2006/relationships/tags" Target="../tags/tag118.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0.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1.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22.xml"/><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050" name="标题 1"/>
          <p:cNvSpPr>
            <a:spLocks noGrp="1"/>
          </p:cNvSpPr>
          <p:nvPr>
            <p:ph type="ctrTitle" idx="2"/>
          </p:nvPr>
        </p:nvSpPr>
        <p:spPr>
          <a:xfrm>
            <a:off x="4788024" y="1275606"/>
            <a:ext cx="4176464" cy="1440160"/>
          </a:xfrm>
          <a:solidFill>
            <a:schemeClr val="accent1">
              <a:alpha val="50000"/>
            </a:schemeClr>
          </a:solidFill>
        </p:spPr>
        <p:txBody>
          <a:bodyPr anchor="b" anchorCtr="0">
            <a:normAutofit/>
          </a:bodyPr>
          <a:lstStyle/>
          <a:p>
            <a:pPr algn="ctr" defTabSz="914400">
              <a:buClrTx/>
              <a:buSzTx/>
              <a:buFontTx/>
              <a:buNone/>
            </a:pPr>
            <a:r>
              <a:rPr lang="en-US" altLang="zh-CN" sz="2800" kern="1200" baseline="0" dirty="0">
                <a:latin typeface="思源黑体 CN Heavy" panose="020B0A00000000000000" pitchFamily="34" charset="-122"/>
                <a:ea typeface="思源黑体 CN Heavy" panose="020B0A00000000000000" pitchFamily="34" charset="-122"/>
              </a:rPr>
              <a:t>PRECONDITIONING TRAINER</a:t>
            </a:r>
            <a:br>
              <a:rPr lang="en-US" altLang="zh-CN" dirty="0">
                <a:latin typeface="+mj-lt"/>
                <a:ea typeface="+mj-ea"/>
              </a:rPr>
            </a:br>
            <a:r>
              <a:rPr lang="en-US" altLang="zh-CN" sz="1600" dirty="0">
                <a:latin typeface="+mj-lt"/>
                <a:ea typeface="+mj-ea"/>
              </a:rPr>
              <a:t>PTD-P1</a:t>
            </a:r>
            <a:r>
              <a:rPr lang="zh-CN" altLang="en-US" kern="1200" baseline="0" dirty="0">
                <a:latin typeface="+mj-lt"/>
                <a:ea typeface="+mj-ea"/>
                <a:cs typeface="+mj-cs"/>
              </a:rPr>
              <a:t> </a:t>
            </a:r>
            <a:endParaRPr lang="zh-CN" altLang="en-US" kern="1200" baseline="0" dirty="0">
              <a:latin typeface="+mj-lt"/>
              <a:ea typeface="+mj-ea"/>
              <a:cs typeface="+mj-cs"/>
            </a:endParaRPr>
          </a:p>
        </p:txBody>
      </p:sp>
      <p:sp>
        <p:nvSpPr>
          <p:cNvPr id="2051" name="副标题 2"/>
          <p:cNvSpPr>
            <a:spLocks noGrp="1"/>
          </p:cNvSpPr>
          <p:nvPr>
            <p:ph type="subTitle" idx="3"/>
          </p:nvPr>
        </p:nvSpPr>
        <p:spPr>
          <a:xfrm>
            <a:off x="5292080" y="2931790"/>
            <a:ext cx="3312368" cy="288032"/>
          </a:xfrm>
        </p:spPr>
        <p:txBody>
          <a:bodyPr anchor="t" anchorCtr="0">
            <a:normAutofit fontScale="70000" lnSpcReduction="20000"/>
          </a:bodyPr>
          <a:lstStyle/>
          <a:p>
            <a:pPr defTabSz="914400">
              <a:buClrTx/>
              <a:buSzTx/>
              <a:buFontTx/>
            </a:pPr>
            <a:r>
              <a:rPr lang="en-US" altLang="zh-CN" b="1" kern="1200" baseline="0" dirty="0">
                <a:latin typeface="+mn-lt"/>
                <a:ea typeface="+mn-ea"/>
                <a:cs typeface="+mn-cs"/>
              </a:rPr>
              <a:t>Guangdong </a:t>
            </a:r>
            <a:r>
              <a:rPr lang="en-US" altLang="zh-CN" b="1" kern="1200" baseline="0" dirty="0" err="1">
                <a:latin typeface="+mn-lt"/>
                <a:ea typeface="+mn-ea"/>
                <a:cs typeface="+mn-cs"/>
              </a:rPr>
              <a:t>Edosci</a:t>
            </a:r>
            <a:r>
              <a:rPr lang="en-US" altLang="zh-CN" b="1" kern="1200" baseline="0" dirty="0">
                <a:latin typeface="+mn-lt"/>
                <a:ea typeface="+mn-ea"/>
                <a:cs typeface="+mn-cs"/>
              </a:rPr>
              <a:t> </a:t>
            </a:r>
            <a:r>
              <a:rPr lang="en-US" altLang="zh-CN" b="1" dirty="0">
                <a:latin typeface="+mn-lt"/>
                <a:ea typeface="+mn-ea"/>
              </a:rPr>
              <a:t>Technology Company LTD</a:t>
            </a:r>
            <a:endParaRPr lang="zh-CN" altLang="en-US" b="1" kern="1200" baseline="0" dirty="0">
              <a:latin typeface="+mn-lt"/>
              <a:ea typeface="+mn-ea"/>
              <a:cs typeface="+mn-cs"/>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544" y="858768"/>
            <a:ext cx="7639685" cy="250677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l">
              <a:lnSpc>
                <a:spcPct val="200000"/>
              </a:lnSpc>
              <a:buClrTx/>
              <a:buSzTx/>
              <a:buFontTx/>
            </a:pPr>
            <a:r>
              <a:rPr lang="en-US" altLang="zh-CN" sz="1000" dirty="0">
                <a:latin typeface="+mj-lt"/>
                <a:cs typeface="宋体" panose="02010600030101010101" pitchFamily="2" charset="-122"/>
                <a:sym typeface="+mn-ea"/>
              </a:rPr>
              <a:t>1.</a:t>
            </a:r>
            <a:r>
              <a:rPr lang="zh-CN" altLang="en-US" sz="1000" dirty="0">
                <a:latin typeface="+mj-lt"/>
                <a:cs typeface="宋体" panose="02010600030101010101" pitchFamily="2" charset="-122"/>
                <a:sym typeface="+mn-ea"/>
              </a:rPr>
              <a:t> </a:t>
            </a:r>
            <a:r>
              <a:rPr lang="en-US" altLang="zh-CN" sz="1000" dirty="0">
                <a:latin typeface="+mj-lt"/>
                <a:cs typeface="宋体" panose="02010600030101010101" pitchFamily="2" charset="-122"/>
                <a:sym typeface="+mn-ea"/>
              </a:rPr>
              <a:t>Measure blood pressure first.</a:t>
            </a:r>
            <a:r>
              <a:rPr lang="zh-CN" altLang="en-US" sz="1000" dirty="0">
                <a:latin typeface="+mj-lt"/>
                <a:cs typeface="宋体" panose="02010600030101010101" pitchFamily="2" charset="-122"/>
                <a:sym typeface="+mn-ea"/>
              </a:rPr>
              <a:t> </a:t>
            </a:r>
            <a:endParaRPr lang="zh-CN" altLang="en-US" sz="1000" dirty="0">
              <a:latin typeface="+mj-lt"/>
              <a:cs typeface="宋体" panose="02010600030101010101" pitchFamily="2" charset="-122"/>
              <a:sym typeface="+mn-ea"/>
            </a:endParaRPr>
          </a:p>
          <a:p>
            <a:pPr lvl="0" algn="l">
              <a:lnSpc>
                <a:spcPct val="200000"/>
              </a:lnSpc>
              <a:buClrTx/>
              <a:buSzTx/>
              <a:buFontTx/>
            </a:pPr>
            <a:r>
              <a:rPr lang="en-US" altLang="zh-CN" sz="1000" dirty="0">
                <a:latin typeface="+mj-lt"/>
                <a:cs typeface="宋体" panose="02010600030101010101" pitchFamily="2" charset="-122"/>
                <a:sym typeface="+mn-ea"/>
              </a:rPr>
              <a:t>In the power-off state, press the button to turn on the device, after the screen shows the Logo, then press the button again to start blood measuring. The screen will display the blood pressure value while the cuff inflating.</a:t>
            </a:r>
            <a:r>
              <a:rPr lang="zh-CN" altLang="en-US" sz="1000" dirty="0">
                <a:latin typeface="+mj-lt"/>
                <a:cs typeface="宋体" panose="02010600030101010101" pitchFamily="2" charset="-122"/>
                <a:sym typeface="+mn-ea"/>
              </a:rPr>
              <a:t> </a:t>
            </a:r>
            <a:endParaRPr lang="zh-CN" altLang="en-US" sz="1000" dirty="0">
              <a:latin typeface="+mj-lt"/>
              <a:cs typeface="宋体" panose="02010600030101010101" pitchFamily="2" charset="-122"/>
              <a:sym typeface="+mn-ea"/>
            </a:endParaRPr>
          </a:p>
          <a:p>
            <a:pPr lvl="0" algn="l">
              <a:lnSpc>
                <a:spcPct val="200000"/>
              </a:lnSpc>
              <a:buClrTx/>
              <a:buSzTx/>
              <a:buFontTx/>
            </a:pPr>
            <a:r>
              <a:rPr lang="zh-CN" altLang="en-US" sz="1000" dirty="0">
                <a:latin typeface="+mj-lt"/>
                <a:cs typeface="宋体" panose="02010600030101010101" pitchFamily="2" charset="-122"/>
                <a:sym typeface="+mn-ea"/>
              </a:rPr>
              <a:t>2</a:t>
            </a:r>
            <a:r>
              <a:rPr lang="en-US" altLang="zh-CN" sz="1000" dirty="0">
                <a:latin typeface="+mj-lt"/>
                <a:cs typeface="宋体" panose="02010600030101010101" pitchFamily="2" charset="-122"/>
                <a:sym typeface="+mn-ea"/>
              </a:rPr>
              <a:t>.</a:t>
            </a:r>
            <a:r>
              <a:rPr lang="zh-CN" altLang="en-US" sz="1000" dirty="0">
                <a:latin typeface="+mj-lt"/>
                <a:cs typeface="宋体" panose="02010600030101010101" pitchFamily="2" charset="-122"/>
                <a:sym typeface="+mn-ea"/>
              </a:rPr>
              <a:t> </a:t>
            </a:r>
            <a:r>
              <a:rPr lang="en-US" altLang="zh-CN" sz="1000" dirty="0">
                <a:latin typeface="+mj-lt"/>
                <a:cs typeface="宋体" panose="02010600030101010101" pitchFamily="2" charset="-122"/>
                <a:sym typeface="+mn-ea"/>
              </a:rPr>
              <a:t>After the blood pressure value is displayed on the screen, long-press the button for 2 seconds while the blood pressure value is still displayed, and the Logo will flash four times then the device jumps to training mode.</a:t>
            </a:r>
            <a:r>
              <a:rPr lang="zh-CN" altLang="en-US" sz="1000" dirty="0">
                <a:latin typeface="+mj-lt"/>
                <a:cs typeface="宋体" panose="02010600030101010101" pitchFamily="2" charset="-122"/>
                <a:sym typeface="+mn-ea"/>
              </a:rPr>
              <a:t> </a:t>
            </a:r>
            <a:endParaRPr lang="zh-CN" altLang="en-US" sz="1000" dirty="0">
              <a:latin typeface="+mj-lt"/>
              <a:cs typeface="宋体" panose="02010600030101010101" pitchFamily="2" charset="-122"/>
              <a:sym typeface="+mn-ea"/>
            </a:endParaRPr>
          </a:p>
          <a:p>
            <a:pPr lvl="0" algn="l">
              <a:lnSpc>
                <a:spcPct val="200000"/>
              </a:lnSpc>
              <a:buClrTx/>
              <a:buSzTx/>
              <a:buFontTx/>
            </a:pPr>
            <a:r>
              <a:rPr lang="zh-CN" altLang="en-US" sz="1000" dirty="0">
                <a:latin typeface="+mj-lt"/>
                <a:cs typeface="宋体" panose="02010600030101010101" pitchFamily="2" charset="-122"/>
                <a:sym typeface="+mn-ea"/>
              </a:rPr>
              <a:t>3</a:t>
            </a:r>
            <a:r>
              <a:rPr lang="en-US" altLang="zh-CN" sz="1000" dirty="0">
                <a:latin typeface="+mj-lt"/>
                <a:cs typeface="宋体" panose="02010600030101010101" pitchFamily="2" charset="-122"/>
                <a:sym typeface="+mn-ea"/>
              </a:rPr>
              <a:t>. In training mode the device starts inflating. When the pressure reaches the matching pressure, it stops pressurizing and maintains a constant pressure for 5 minutes. After 5 minutes, the cuff pressure is released automatically, and a 5-minute rest is taken. This process is repeated for a total of 5 times. Each whole training session lasts 50 minutes by default.</a:t>
            </a:r>
            <a:endParaRPr lang="zh-CN" altLang="en-US" sz="1000" dirty="0">
              <a:latin typeface="+mj-lt"/>
              <a:cs typeface="宋体" panose="02010600030101010101" pitchFamily="2" charset="-122"/>
              <a:sym typeface="+mn-ea"/>
            </a:endParaRPr>
          </a:p>
        </p:txBody>
      </p:sp>
      <p:sp>
        <p:nvSpPr>
          <p:cNvPr id="9" name="文本框 8"/>
          <p:cNvSpPr txBox="1"/>
          <p:nvPr/>
        </p:nvSpPr>
        <p:spPr>
          <a:xfrm>
            <a:off x="396287" y="4230228"/>
            <a:ext cx="7503160" cy="66011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l">
              <a:lnSpc>
                <a:spcPct val="200000"/>
              </a:lnSpc>
              <a:buClrTx/>
              <a:buSzTx/>
              <a:buFontTx/>
            </a:pPr>
            <a:r>
              <a:rPr lang="en-US" altLang="zh-CN" sz="1000" b="1" dirty="0">
                <a:sym typeface="+mn-ea"/>
              </a:rPr>
              <a:t>1. </a:t>
            </a:r>
            <a:r>
              <a:rPr lang="en-US" altLang="zh-CN" sz="1000" b="1" dirty="0">
                <a:solidFill>
                  <a:srgbClr val="0070C0"/>
                </a:solidFill>
                <a:sym typeface="+mn-ea"/>
              </a:rPr>
              <a:t>A new unit switching operation method is added. </a:t>
            </a:r>
            <a:r>
              <a:rPr lang="en-US" altLang="zh-CN" sz="1000" dirty="0">
                <a:sym typeface="+mn-ea"/>
              </a:rPr>
              <a:t>Press the pinhole button to enter the unit switching interface, use the main button to switch units, and use the pinhole button to confirm and exit.</a:t>
            </a:r>
            <a:endParaRPr lang="en-US" altLang="zh-CN" sz="1000" dirty="0">
              <a:sym typeface="+mn-ea"/>
            </a:endParaRPr>
          </a:p>
        </p:txBody>
      </p:sp>
      <p:sp>
        <p:nvSpPr>
          <p:cNvPr id="4" name="文本框 3"/>
          <p:cNvSpPr txBox="1"/>
          <p:nvPr/>
        </p:nvSpPr>
        <p:spPr>
          <a:xfrm>
            <a:off x="395822" y="362868"/>
            <a:ext cx="3024050" cy="369332"/>
          </a:xfrm>
          <a:prstGeom prst="rect">
            <a:avLst/>
          </a:prstGeom>
          <a:solidFill>
            <a:schemeClr val="accent1">
              <a:alpha val="51000"/>
            </a:schemeClr>
          </a:solidFill>
        </p:spPr>
        <p:txBody>
          <a:bodyPr wrap="square" rtlCol="0">
            <a:spAutoFit/>
          </a:bodyPr>
          <a:lstStyle/>
          <a:p>
            <a:r>
              <a:rPr lang="en-US" altLang="zh-CN" sz="1800" b="1" dirty="0"/>
              <a:t>Perform Vascular Training</a:t>
            </a:r>
            <a:endParaRPr lang="zh-CN" altLang="en-US" sz="1800" b="1" dirty="0"/>
          </a:p>
        </p:txBody>
      </p:sp>
      <p:sp>
        <p:nvSpPr>
          <p:cNvPr id="5" name="文本框 4"/>
          <p:cNvSpPr txBox="1"/>
          <p:nvPr/>
        </p:nvSpPr>
        <p:spPr>
          <a:xfrm>
            <a:off x="395822" y="3731609"/>
            <a:ext cx="1943930" cy="368300"/>
          </a:xfrm>
          <a:prstGeom prst="rect">
            <a:avLst/>
          </a:prstGeom>
          <a:solidFill>
            <a:schemeClr val="accent1">
              <a:alpha val="51000"/>
            </a:schemeClr>
          </a:solidFill>
        </p:spPr>
        <p:txBody>
          <a:bodyPr wrap="square" rtlCol="0">
            <a:spAutoFit/>
          </a:bodyPr>
          <a:lstStyle/>
          <a:p>
            <a:r>
              <a:rPr lang="en-US" altLang="zh-CN" sz="1800" b="1" dirty="0"/>
              <a:t>Other functions</a:t>
            </a:r>
            <a:endParaRPr lang="zh-CN" altLang="en-US" sz="1800" b="1"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55576" y="299662"/>
            <a:ext cx="1583814" cy="331528"/>
          </a:xfrm>
          <a:solidFill>
            <a:schemeClr val="accent1">
              <a:alpha val="51000"/>
            </a:schemeClr>
          </a:solidFill>
        </p:spPr>
        <p:txBody>
          <a:bodyPr/>
          <a:lstStyle/>
          <a:p>
            <a:pPr algn="l"/>
            <a:br>
              <a:rPr lang="zh-CN" altLang="en-US" sz="1800" dirty="0"/>
            </a:br>
            <a:r>
              <a:rPr lang="en-US" altLang="zh-CN" sz="2100" b="1" dirty="0"/>
              <a:t>II. Effects</a:t>
            </a:r>
            <a:endParaRPr lang="zh-CN" altLang="en-US" sz="2100" b="1" dirty="0"/>
          </a:p>
        </p:txBody>
      </p:sp>
      <p:sp>
        <p:nvSpPr>
          <p:cNvPr id="3" name="副标题 2"/>
          <p:cNvSpPr>
            <a:spLocks noGrp="1"/>
          </p:cNvSpPr>
          <p:nvPr>
            <p:ph type="subTitle" idx="1"/>
          </p:nvPr>
        </p:nvSpPr>
        <p:spPr>
          <a:xfrm>
            <a:off x="1929478" y="1057077"/>
            <a:ext cx="2088232" cy="989474"/>
          </a:xfrm>
        </p:spPr>
        <p:txBody>
          <a:bodyPr/>
          <a:lstStyle/>
          <a:p>
            <a:pPr algn="l"/>
            <a:r>
              <a:rPr lang="en-US" altLang="zh-CN" sz="1200" b="1" dirty="0"/>
              <a:t>1.</a:t>
            </a:r>
            <a:r>
              <a:rPr lang="zh-CN" altLang="en-US" sz="1200" b="1" dirty="0"/>
              <a:t> </a:t>
            </a:r>
            <a:r>
              <a:rPr lang="en-US" altLang="zh-CN" sz="1200" b="1" dirty="0"/>
              <a:t>Reduces the incidence of stroke and cerebral infarction, and helps to recover from hemiplegic limb paralysis.</a:t>
            </a:r>
            <a:endParaRPr lang="zh-CN" altLang="en-US" sz="1200" b="1" dirty="0"/>
          </a:p>
        </p:txBody>
      </p:sp>
      <p:pic>
        <p:nvPicPr>
          <p:cNvPr id="5" name="图片 4" descr="脑梗"/>
          <p:cNvPicPr>
            <a:picLocks noChangeAspect="1"/>
          </p:cNvPicPr>
          <p:nvPr/>
        </p:nvPicPr>
        <p:blipFill>
          <a:blip r:embed="rId1"/>
          <a:stretch>
            <a:fillRect/>
          </a:stretch>
        </p:blipFill>
        <p:spPr>
          <a:xfrm>
            <a:off x="4788024" y="996712"/>
            <a:ext cx="2591253" cy="2099677"/>
          </a:xfrm>
          <a:prstGeom prst="rect">
            <a:avLst/>
          </a:prstGeom>
        </p:spPr>
      </p:pic>
      <p:sp>
        <p:nvSpPr>
          <p:cNvPr id="6" name="文本框 5"/>
          <p:cNvSpPr txBox="1"/>
          <p:nvPr/>
        </p:nvSpPr>
        <p:spPr>
          <a:xfrm>
            <a:off x="4919277" y="3466652"/>
            <a:ext cx="2430509" cy="1384995"/>
          </a:xfrm>
          <a:prstGeom prst="rect">
            <a:avLst/>
          </a:prstGeom>
          <a:noFill/>
        </p:spPr>
        <p:txBody>
          <a:bodyPr wrap="square" rtlCol="0">
            <a:spAutoFit/>
          </a:bodyPr>
          <a:lstStyle/>
          <a:p>
            <a:r>
              <a:rPr lang="en-US" altLang="zh-CN" sz="1200" b="1" dirty="0"/>
              <a:t>2.</a:t>
            </a:r>
            <a:r>
              <a:rPr lang="zh-CN" altLang="en-US" sz="1200" b="1" dirty="0"/>
              <a:t> </a:t>
            </a:r>
            <a:r>
              <a:rPr lang="en-US" altLang="zh-CN" sz="1200" b="1" dirty="0"/>
              <a:t>Dilates coronary arteries and peripheral blood vessels, increases coronary blood flow, improves myocardial blood supply, prevents angina attacks, and relieves angina symptoms.</a:t>
            </a:r>
            <a:endParaRPr lang="zh-CN" altLang="en-US" sz="1200" b="1" dirty="0"/>
          </a:p>
        </p:txBody>
      </p:sp>
      <p:pic>
        <p:nvPicPr>
          <p:cNvPr id="7" name="图片 6" descr="心肌供血"/>
          <p:cNvPicPr>
            <a:picLocks noChangeAspect="1"/>
          </p:cNvPicPr>
          <p:nvPr/>
        </p:nvPicPr>
        <p:blipFill>
          <a:blip r:embed="rId2"/>
          <a:stretch>
            <a:fillRect/>
          </a:stretch>
        </p:blipFill>
        <p:spPr>
          <a:xfrm>
            <a:off x="1729019" y="3005038"/>
            <a:ext cx="2810510" cy="2125980"/>
          </a:xfrm>
          <a:prstGeom prst="rect">
            <a:avLst/>
          </a:prstGeom>
        </p:spPr>
      </p:pic>
      <p:cxnSp>
        <p:nvCxnSpPr>
          <p:cNvPr id="8" name="连接符: 肘形 7"/>
          <p:cNvCxnSpPr>
            <a:stCxn id="3" idx="3"/>
            <a:endCxn id="5" idx="1"/>
          </p:cNvCxnSpPr>
          <p:nvPr/>
        </p:nvCxnSpPr>
        <p:spPr>
          <a:xfrm>
            <a:off x="4017710" y="1551814"/>
            <a:ext cx="770314" cy="494737"/>
          </a:xfrm>
          <a:prstGeom prst="bentConnector3">
            <a:avLst/>
          </a:prstGeom>
        </p:spPr>
        <p:style>
          <a:lnRef idx="1">
            <a:schemeClr val="dk1"/>
          </a:lnRef>
          <a:fillRef idx="0">
            <a:schemeClr val="dk1"/>
          </a:fillRef>
          <a:effectRef idx="0">
            <a:schemeClr val="dk1"/>
          </a:effectRef>
          <a:fontRef idx="minor">
            <a:schemeClr val="tx1"/>
          </a:fontRef>
        </p:style>
      </p:cxnSp>
      <p:cxnSp>
        <p:nvCxnSpPr>
          <p:cNvPr id="10" name="连接符: 肘形 9"/>
          <p:cNvCxnSpPr/>
          <p:nvPr/>
        </p:nvCxnSpPr>
        <p:spPr>
          <a:xfrm rot="10800000" flipV="1">
            <a:off x="4161726" y="3874075"/>
            <a:ext cx="648072" cy="576064"/>
          </a:xfrm>
          <a:prstGeom prst="bentConnector3">
            <a:avLst/>
          </a:prstGeom>
        </p:spPr>
        <p:style>
          <a:lnRef idx="1">
            <a:schemeClr val="dk1"/>
          </a:lnRef>
          <a:fillRef idx="0">
            <a:schemeClr val="dk1"/>
          </a:fillRef>
          <a:effectRef idx="0">
            <a:schemeClr val="dk1"/>
          </a:effectRef>
          <a:fontRef idx="minor">
            <a:schemeClr val="tx1"/>
          </a:fontRef>
        </p:style>
      </p:cxn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07508" y="469607"/>
            <a:ext cx="3272924" cy="1179949"/>
          </a:xfrm>
        </p:spPr>
        <p:txBody>
          <a:bodyPr/>
          <a:lstStyle/>
          <a:p>
            <a:pPr algn="l"/>
            <a:r>
              <a:rPr lang="en-US" altLang="zh-CN" sz="1200" b="1" dirty="0"/>
              <a:t>3. Reduces thrombus formation, protects vascular endothelial function, reduces myocardial infarction area after coronary artery stenting, promotes myocardial vascular regeneration, and lowers blood pressure.</a:t>
            </a:r>
            <a:endParaRPr lang="zh-CN" altLang="en-US" sz="1200" b="1" dirty="0"/>
          </a:p>
        </p:txBody>
      </p:sp>
      <p:sp>
        <p:nvSpPr>
          <p:cNvPr id="3" name="副标题 2"/>
          <p:cNvSpPr>
            <a:spLocks noGrp="1"/>
          </p:cNvSpPr>
          <p:nvPr>
            <p:ph type="subTitle" idx="1"/>
          </p:nvPr>
        </p:nvSpPr>
        <p:spPr>
          <a:xfrm>
            <a:off x="4946051" y="3651870"/>
            <a:ext cx="2554212" cy="1291987"/>
          </a:xfrm>
        </p:spPr>
        <p:txBody>
          <a:bodyPr/>
          <a:lstStyle/>
          <a:p>
            <a:pPr algn="l"/>
            <a:r>
              <a:rPr lang="en-US" altLang="zh-CN" sz="1200" b="1" dirty="0">
                <a:latin typeface="+mj-lt"/>
                <a:ea typeface="宋体" panose="02010600030101010101" pitchFamily="2" charset="-122"/>
                <a:cs typeface="宋体" panose="02010600030101010101" pitchFamily="2" charset="-122"/>
              </a:rPr>
              <a:t>4.</a:t>
            </a:r>
            <a:r>
              <a:rPr lang="zh-CN" altLang="en-US" sz="1200" b="1" dirty="0">
                <a:latin typeface="+mj-lt"/>
                <a:ea typeface="宋体" panose="02010600030101010101" pitchFamily="2" charset="-122"/>
                <a:cs typeface="宋体" panose="02010600030101010101" pitchFamily="2" charset="-122"/>
              </a:rPr>
              <a:t> </a:t>
            </a:r>
            <a:r>
              <a:rPr lang="en-US" altLang="zh-CN" sz="1200" b="1" dirty="0">
                <a:latin typeface="+mj-lt"/>
                <a:ea typeface="宋体" panose="02010600030101010101" pitchFamily="2" charset="-122"/>
                <a:cs typeface="宋体" panose="02010600030101010101" pitchFamily="2" charset="-122"/>
              </a:rPr>
              <a:t>Improves exercise capacity, relieves ischemic hypoxia response, and has the effects of exercise training, significantly improving sleep quality.</a:t>
            </a:r>
            <a:endParaRPr lang="zh-CN" altLang="en-US" sz="1200" b="1" dirty="0">
              <a:latin typeface="+mj-lt"/>
              <a:ea typeface="宋体" panose="02010600030101010101" pitchFamily="2" charset="-122"/>
              <a:cs typeface="宋体" panose="02010600030101010101" pitchFamily="2" charset="-122"/>
            </a:endParaRPr>
          </a:p>
        </p:txBody>
      </p:sp>
      <p:pic>
        <p:nvPicPr>
          <p:cNvPr id="4" name="图片 3" descr="血栓图片"/>
          <p:cNvPicPr>
            <a:picLocks noChangeAspect="1"/>
          </p:cNvPicPr>
          <p:nvPr/>
        </p:nvPicPr>
        <p:blipFill>
          <a:blip r:embed="rId1"/>
          <a:stretch>
            <a:fillRect/>
          </a:stretch>
        </p:blipFill>
        <p:spPr>
          <a:xfrm>
            <a:off x="4788024" y="119947"/>
            <a:ext cx="3063875" cy="3098165"/>
          </a:xfrm>
          <a:prstGeom prst="rect">
            <a:avLst/>
          </a:prstGeom>
        </p:spPr>
      </p:pic>
      <p:pic>
        <p:nvPicPr>
          <p:cNvPr id="5" name="图片 4" descr="运动"/>
          <p:cNvPicPr>
            <a:picLocks noChangeAspect="1"/>
          </p:cNvPicPr>
          <p:nvPr/>
        </p:nvPicPr>
        <p:blipFill>
          <a:blip r:embed="rId2"/>
          <a:stretch>
            <a:fillRect/>
          </a:stretch>
        </p:blipFill>
        <p:spPr>
          <a:xfrm>
            <a:off x="795020" y="2499742"/>
            <a:ext cx="3195320" cy="2444115"/>
          </a:xfrm>
          <a:prstGeom prst="rect">
            <a:avLst/>
          </a:prstGeom>
        </p:spPr>
      </p:pic>
      <p:sp>
        <p:nvSpPr>
          <p:cNvPr id="6" name="文本框 5"/>
          <p:cNvSpPr txBox="1"/>
          <p:nvPr/>
        </p:nvSpPr>
        <p:spPr>
          <a:xfrm>
            <a:off x="1979318" y="4516592"/>
            <a:ext cx="1075561" cy="106680"/>
          </a:xfrm>
          <a:prstGeom prst="rect">
            <a:avLst/>
          </a:prstGeom>
          <a:noFill/>
        </p:spPr>
        <p:txBody>
          <a:bodyPr wrap="square" rtlCol="0">
            <a:spAutoFit/>
          </a:bodyPr>
          <a:lstStyle/>
          <a:p>
            <a:r>
              <a:rPr lang="zh-CN" altLang="en-US" sz="100"/>
              <a:t>图三</a:t>
            </a:r>
            <a:endParaRPr lang="zh-CN" altLang="en-US" sz="100"/>
          </a:p>
        </p:txBody>
      </p:sp>
      <p:sp>
        <p:nvSpPr>
          <p:cNvPr id="7" name="文本框 6"/>
          <p:cNvSpPr txBox="1"/>
          <p:nvPr/>
        </p:nvSpPr>
        <p:spPr>
          <a:xfrm>
            <a:off x="5598498" y="4516592"/>
            <a:ext cx="662580" cy="106680"/>
          </a:xfrm>
          <a:prstGeom prst="rect">
            <a:avLst/>
          </a:prstGeom>
          <a:noFill/>
        </p:spPr>
        <p:txBody>
          <a:bodyPr wrap="square" rtlCol="0">
            <a:spAutoFit/>
          </a:bodyPr>
          <a:lstStyle/>
          <a:p>
            <a:r>
              <a:rPr lang="zh-CN" altLang="en-US" sz="100"/>
              <a:t>图四</a:t>
            </a:r>
            <a:endParaRPr lang="zh-CN" altLang="en-US" sz="100"/>
          </a:p>
        </p:txBody>
      </p:sp>
      <p:cxnSp>
        <p:nvCxnSpPr>
          <p:cNvPr id="9" name="连接符: 肘形 8"/>
          <p:cNvCxnSpPr/>
          <p:nvPr/>
        </p:nvCxnSpPr>
        <p:spPr>
          <a:xfrm>
            <a:off x="4153560" y="843558"/>
            <a:ext cx="634464" cy="432048"/>
          </a:xfrm>
          <a:prstGeom prst="bentConnector3">
            <a:avLst/>
          </a:prstGeom>
        </p:spPr>
        <p:style>
          <a:lnRef idx="1">
            <a:schemeClr val="dk1"/>
          </a:lnRef>
          <a:fillRef idx="0">
            <a:schemeClr val="dk1"/>
          </a:fillRef>
          <a:effectRef idx="0">
            <a:schemeClr val="dk1"/>
          </a:effectRef>
          <a:fontRef idx="minor">
            <a:schemeClr val="tx1"/>
          </a:fontRef>
        </p:style>
      </p:cxnSp>
      <p:cxnSp>
        <p:nvCxnSpPr>
          <p:cNvPr id="11" name="连接符: 肘形 10"/>
          <p:cNvCxnSpPr/>
          <p:nvPr/>
        </p:nvCxnSpPr>
        <p:spPr>
          <a:xfrm rot="10800000" flipV="1">
            <a:off x="4153560" y="3979633"/>
            <a:ext cx="634464" cy="432048"/>
          </a:xfrm>
          <a:prstGeom prst="bentConnector3">
            <a:avLst/>
          </a:prstGeom>
        </p:spPr>
        <p:style>
          <a:lnRef idx="1">
            <a:schemeClr val="dk1"/>
          </a:lnRef>
          <a:fillRef idx="0">
            <a:schemeClr val="dk1"/>
          </a:fillRef>
          <a:effectRef idx="0">
            <a:schemeClr val="dk1"/>
          </a:effectRef>
          <a:fontRef idx="minor">
            <a:schemeClr val="tx1"/>
          </a:fontRef>
        </p:style>
      </p:cxn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FFFFFF">
                <a:lumMod val="0"/>
                <a:alpha val="55000"/>
                <a:lumOff val="100000"/>
              </a:srgbClr>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123478"/>
            <a:ext cx="5622638" cy="347723"/>
          </a:xfrm>
          <a:solidFill>
            <a:schemeClr val="accent1">
              <a:alpha val="51000"/>
            </a:schemeClr>
          </a:solidFill>
        </p:spPr>
        <p:txBody>
          <a:bodyPr/>
          <a:lstStyle/>
          <a:p>
            <a:pPr algn="l"/>
            <a:r>
              <a:rPr lang="en-US" altLang="zh-CN" sz="2100" b="1" dirty="0"/>
              <a:t>III. Indications</a:t>
            </a:r>
            <a:endParaRPr lang="zh-CN" altLang="en-US" sz="2100" b="1" dirty="0"/>
          </a:p>
        </p:txBody>
      </p:sp>
      <p:sp>
        <p:nvSpPr>
          <p:cNvPr id="3" name="副标题 2"/>
          <p:cNvSpPr>
            <a:spLocks noGrp="1"/>
          </p:cNvSpPr>
          <p:nvPr>
            <p:ph type="subTitle" idx="1"/>
          </p:nvPr>
        </p:nvSpPr>
        <p:spPr>
          <a:xfrm>
            <a:off x="5243194" y="843558"/>
            <a:ext cx="3145229" cy="2586122"/>
          </a:xfrm>
        </p:spPr>
        <p:style>
          <a:lnRef idx="2">
            <a:schemeClr val="accent1"/>
          </a:lnRef>
          <a:fillRef idx="1">
            <a:schemeClr val="lt1"/>
          </a:fillRef>
          <a:effectRef idx="0">
            <a:schemeClr val="accent1"/>
          </a:effectRef>
          <a:fontRef idx="minor">
            <a:schemeClr val="dk1"/>
          </a:fontRef>
        </p:style>
        <p:txBody>
          <a:bodyPr/>
          <a:lstStyle/>
          <a:p>
            <a:pPr marL="285750" indent="-285750" algn="l">
              <a:buFont typeface="Arial" panose="020B0604020202020204" pitchFamily="34" charset="0"/>
              <a:buChar char="•"/>
            </a:pPr>
            <a:r>
              <a:rPr lang="en-US" altLang="zh-CN" sz="1200" dirty="0">
                <a:sym typeface="+mn-ea"/>
              </a:rPr>
              <a:t>Through external intervention, the limb artery and venous blood flow are briefly and regularly blocked, and a large amount of protective factors such as adenosine, bradykinin, and nitric oxide are activated instantly. By repeatedly experiencing short-term ischemia and reperfusion, the limb achieves the effect of preconditioning.</a:t>
            </a:r>
            <a:endParaRPr lang="en-US" altLang="zh-CN" sz="1200" dirty="0">
              <a:sym typeface="+mn-ea"/>
            </a:endParaRPr>
          </a:p>
          <a:p>
            <a:pPr algn="l"/>
            <a:endParaRPr lang="zh-CN" altLang="en-US" sz="1200" dirty="0">
              <a:sym typeface="+mn-ea"/>
            </a:endParaRPr>
          </a:p>
          <a:p>
            <a:pPr marL="285750" indent="-285750" algn="l">
              <a:buFont typeface="Arial" panose="020B0604020202020204" pitchFamily="34" charset="0"/>
              <a:buChar char="•"/>
            </a:pPr>
            <a:r>
              <a:rPr lang="en-US" altLang="zh-CN" sz="1200" dirty="0"/>
              <a:t>After 7-15 days of tolerance, some effects will be felt, and a course of treatment usually lasts 3-6 months.</a:t>
            </a:r>
            <a:endParaRPr lang="zh-CN" altLang="en-US" sz="1400" dirty="0"/>
          </a:p>
        </p:txBody>
      </p:sp>
      <p:sp>
        <p:nvSpPr>
          <p:cNvPr id="4" name="文本框 3"/>
          <p:cNvSpPr txBox="1"/>
          <p:nvPr/>
        </p:nvSpPr>
        <p:spPr>
          <a:xfrm>
            <a:off x="395640" y="3489382"/>
            <a:ext cx="7992783" cy="14670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000" dirty="0">
                <a:solidFill>
                  <a:srgbClr val="CC6600"/>
                </a:solidFill>
                <a:sym typeface="+mn-ea"/>
              </a:rPr>
              <a:t>Tips: </a:t>
            </a:r>
            <a:r>
              <a:rPr lang="en-US" altLang="zh-CN" sz="1000" dirty="0">
                <a:solidFill>
                  <a:schemeClr val="bg2">
                    <a:lumMod val="75000"/>
                  </a:schemeClr>
                </a:solidFill>
                <a:sym typeface="+mn-ea"/>
              </a:rPr>
              <a:t>Endogenous substances</a:t>
            </a:r>
            <a:endParaRPr lang="zh-CN" altLang="en-US" sz="1000" dirty="0">
              <a:solidFill>
                <a:schemeClr val="bg2">
                  <a:lumMod val="75000"/>
                </a:schemeClr>
              </a:solidFill>
              <a:sym typeface="+mn-ea"/>
            </a:endParaRPr>
          </a:p>
          <a:p>
            <a:pPr marL="285750" indent="-285750" fontAlgn="auto">
              <a:lnSpc>
                <a:spcPct val="150000"/>
              </a:lnSpc>
              <a:buFont typeface="Arial" panose="020B0604020202020204" pitchFamily="34" charset="0"/>
              <a:buChar char="•"/>
            </a:pPr>
            <a:r>
              <a:rPr lang="en-US" altLang="zh-CN" sz="900" b="1" dirty="0">
                <a:solidFill>
                  <a:srgbClr val="0070C0"/>
                </a:solidFill>
                <a:sym typeface="+mn-ea"/>
              </a:rPr>
              <a:t>Adenosine</a:t>
            </a:r>
            <a:r>
              <a:rPr lang="en-US" altLang="zh-CN" sz="900" dirty="0">
                <a:solidFill>
                  <a:schemeClr val="bg2">
                    <a:lumMod val="75000"/>
                  </a:schemeClr>
                </a:solidFill>
                <a:sym typeface="+mn-ea"/>
              </a:rPr>
              <a:t> is an endogenous nucleoside widely distributed in human cells, involved in myocardial energy metabolism, and also involved in dilating coronary blood vessels and increasing blood flow.</a:t>
            </a:r>
            <a:endParaRPr lang="en-US" altLang="zh-CN" sz="900" dirty="0">
              <a:solidFill>
                <a:schemeClr val="bg2">
                  <a:lumMod val="75000"/>
                </a:schemeClr>
              </a:solidFill>
              <a:sym typeface="+mn-ea"/>
            </a:endParaRPr>
          </a:p>
          <a:p>
            <a:pPr marL="285750" indent="-285750" fontAlgn="auto">
              <a:lnSpc>
                <a:spcPct val="150000"/>
              </a:lnSpc>
              <a:buFont typeface="Arial" panose="020B0604020202020204" pitchFamily="34" charset="0"/>
              <a:buChar char="•"/>
            </a:pPr>
            <a:r>
              <a:rPr lang="en-US" altLang="zh-CN" sz="900" b="1" dirty="0">
                <a:solidFill>
                  <a:srgbClr val="0070C0"/>
                </a:solidFill>
                <a:sym typeface="+mn-ea"/>
              </a:rPr>
              <a:t>Bradykinin</a:t>
            </a:r>
            <a:r>
              <a:rPr lang="en-US" altLang="zh-CN" sz="900" dirty="0">
                <a:solidFill>
                  <a:schemeClr val="bg2">
                    <a:lumMod val="75000"/>
                  </a:schemeClr>
                </a:solidFill>
                <a:sym typeface="+mn-ea"/>
              </a:rPr>
              <a:t> is a peptide that causes vasodilation and enhances vascular permeability. It can reduce the size of the infarction area of ​​acute ischemic-</a:t>
            </a:r>
            <a:r>
              <a:rPr lang="en-US" altLang="zh-CN" sz="900" dirty="0" err="1">
                <a:solidFill>
                  <a:schemeClr val="bg2">
                    <a:lumMod val="75000"/>
                  </a:schemeClr>
                </a:solidFill>
                <a:sym typeface="+mn-ea"/>
              </a:rPr>
              <a:t>reperfused</a:t>
            </a:r>
            <a:r>
              <a:rPr lang="en-US" altLang="zh-CN" sz="900" dirty="0">
                <a:solidFill>
                  <a:schemeClr val="bg2">
                    <a:lumMod val="75000"/>
                  </a:schemeClr>
                </a:solidFill>
                <a:sym typeface="+mn-ea"/>
              </a:rPr>
              <a:t> myocardium and can cause a decrease in blood pressure.</a:t>
            </a:r>
            <a:r>
              <a:rPr lang="zh-CN" altLang="en-US" sz="900" dirty="0">
                <a:solidFill>
                  <a:schemeClr val="bg2">
                    <a:lumMod val="75000"/>
                  </a:schemeClr>
                </a:solidFill>
                <a:sym typeface="+mn-ea"/>
              </a:rPr>
              <a:t> </a:t>
            </a:r>
            <a:endParaRPr lang="zh-CN" altLang="en-US" sz="900" dirty="0">
              <a:solidFill>
                <a:schemeClr val="bg2">
                  <a:lumMod val="75000"/>
                </a:schemeClr>
              </a:solidFill>
            </a:endParaRPr>
          </a:p>
          <a:p>
            <a:pPr marL="285750" indent="-285750" algn="l" fontAlgn="auto">
              <a:lnSpc>
                <a:spcPct val="150000"/>
              </a:lnSpc>
              <a:buFont typeface="Arial" panose="020B0604020202020204" pitchFamily="34" charset="0"/>
              <a:buChar char="•"/>
            </a:pPr>
            <a:r>
              <a:rPr lang="en-US" altLang="zh-CN" sz="900" b="1" dirty="0">
                <a:solidFill>
                  <a:srgbClr val="0070C0"/>
                </a:solidFill>
                <a:sym typeface="+mn-ea"/>
              </a:rPr>
              <a:t>Nitric oxide </a:t>
            </a:r>
            <a:r>
              <a:rPr lang="en-US" altLang="zh-CN" sz="900" dirty="0">
                <a:solidFill>
                  <a:schemeClr val="bg2">
                    <a:lumMod val="75000"/>
                  </a:schemeClr>
                </a:solidFill>
                <a:sym typeface="+mn-ea"/>
              </a:rPr>
              <a:t>can promote blood circulation, strengthen vascular and systemic blood circulation, and promote the operation of the heart, brain, and microcirculation.</a:t>
            </a:r>
            <a:endParaRPr lang="en-US" altLang="zh-CN" sz="900" dirty="0">
              <a:solidFill>
                <a:schemeClr val="bg2">
                  <a:lumMod val="75000"/>
                </a:schemeClr>
              </a:solidFill>
              <a:sym typeface="+mn-ea"/>
            </a:endParaRPr>
          </a:p>
        </p:txBody>
      </p:sp>
      <p:sp>
        <p:nvSpPr>
          <p:cNvPr id="5" name="流程图: 顺序访问存储器 4"/>
          <p:cNvSpPr/>
          <p:nvPr/>
        </p:nvSpPr>
        <p:spPr>
          <a:xfrm>
            <a:off x="395640" y="693356"/>
            <a:ext cx="4487545" cy="2736324"/>
          </a:xfrm>
          <a:prstGeom prst="flowChartMagneticTap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rgbClr val="0070C0"/>
                </a:solidFill>
                <a:sym typeface="+mn-ea"/>
              </a:rPr>
              <a:t>Hypertension, diabetes, coronary heart disease, hyperlipidemia, stroke, cerebral ischemia, cerebrovascular disease, cerebral arteritis, perioperative assistance, obesity, smoking and alcohol abuse, cerebral smoke syndrome, Parkinson's disease, sedentary people, overwork, high-altitude hypoxia, etc.</a:t>
            </a:r>
            <a:endParaRPr lang="zh-CN" altLang="en-US" sz="1400" b="1" dirty="0">
              <a:solidFill>
                <a:srgbClr val="0070C0"/>
              </a:solidFill>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7250" y="172653"/>
            <a:ext cx="4608806" cy="304768"/>
          </a:xfrm>
          <a:solidFill>
            <a:schemeClr val="accent1">
              <a:alpha val="33000"/>
            </a:schemeClr>
          </a:solidFill>
        </p:spPr>
        <p:txBody>
          <a:bodyPr/>
          <a:lstStyle/>
          <a:p>
            <a:pPr algn="l"/>
            <a:r>
              <a:rPr lang="en-US" altLang="zh-CN" sz="1600" b="1" dirty="0"/>
              <a:t>knowledge acquisition: Brain Fog Syndrome</a:t>
            </a:r>
            <a:endParaRPr lang="zh-CN" altLang="en-US" sz="1600" b="1" dirty="0"/>
          </a:p>
        </p:txBody>
      </p:sp>
      <p:sp>
        <p:nvSpPr>
          <p:cNvPr id="3" name="副标题 2"/>
          <p:cNvSpPr>
            <a:spLocks noGrp="1"/>
          </p:cNvSpPr>
          <p:nvPr>
            <p:ph type="subTitle" idx="1"/>
          </p:nvPr>
        </p:nvSpPr>
        <p:spPr>
          <a:xfrm>
            <a:off x="5526753" y="4015327"/>
            <a:ext cx="2160241" cy="455938"/>
          </a:xfrm>
          <a:solidFill>
            <a:schemeClr val="accent1">
              <a:alpha val="50000"/>
            </a:schemeClr>
          </a:solidFill>
        </p:spPr>
        <p:txBody>
          <a:bodyPr/>
          <a:lstStyle/>
          <a:p>
            <a:pPr algn="l"/>
            <a:r>
              <a:rPr lang="en-US" altLang="zh-CN" sz="1200" b="1" dirty="0"/>
              <a:t>The process of adenosine and bradykinin production</a:t>
            </a:r>
            <a:endParaRPr lang="zh-CN" altLang="en-US" sz="1200" b="1" dirty="0"/>
          </a:p>
        </p:txBody>
      </p:sp>
      <p:pic>
        <p:nvPicPr>
          <p:cNvPr id="5" name="图片 4" descr="3cbee0d3f9ff795bb0a84d02b08be36"/>
          <p:cNvPicPr>
            <a:picLocks noChangeAspect="1"/>
          </p:cNvPicPr>
          <p:nvPr/>
        </p:nvPicPr>
        <p:blipFill>
          <a:blip r:embed="rId1"/>
          <a:stretch>
            <a:fillRect/>
          </a:stretch>
        </p:blipFill>
        <p:spPr>
          <a:xfrm>
            <a:off x="5508104" y="583431"/>
            <a:ext cx="2902775" cy="2402625"/>
          </a:xfrm>
          <a:prstGeom prst="rect">
            <a:avLst/>
          </a:prstGeom>
        </p:spPr>
      </p:pic>
      <p:sp>
        <p:nvSpPr>
          <p:cNvPr id="6" name="流程图: 顺序访问存储器 5"/>
          <p:cNvSpPr/>
          <p:nvPr/>
        </p:nvSpPr>
        <p:spPr>
          <a:xfrm>
            <a:off x="1439156" y="735459"/>
            <a:ext cx="3636900" cy="1835912"/>
          </a:xfrm>
          <a:prstGeom prst="flowChartMagneticTap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200" b="1" dirty="0">
                <a:solidFill>
                  <a:schemeClr val="tx1"/>
                </a:solidFill>
                <a:sym typeface="+mn-ea"/>
              </a:rPr>
              <a:t>Cerebral vascular malformations can lead to vascular occlusion, causing cerebral ischemia. The imaging appearance of blood vessels is changed in a smoky pattern.</a:t>
            </a:r>
            <a:endParaRPr lang="zh-CN" altLang="en-US" sz="1200" b="1" dirty="0">
              <a:solidFill>
                <a:schemeClr val="tx1"/>
              </a:solidFill>
              <a:sym typeface="+mn-ea"/>
            </a:endParaRPr>
          </a:p>
        </p:txBody>
      </p:sp>
      <p:pic>
        <p:nvPicPr>
          <p:cNvPr id="7" name="图片 6" descr="49d23dd775abb8b3e88d0e3344befad"/>
          <p:cNvPicPr>
            <a:picLocks noChangeAspect="1"/>
          </p:cNvPicPr>
          <p:nvPr/>
        </p:nvPicPr>
        <p:blipFill>
          <a:blip r:embed="rId2"/>
          <a:stretch>
            <a:fillRect/>
          </a:stretch>
        </p:blipFill>
        <p:spPr>
          <a:xfrm>
            <a:off x="1195650" y="2643758"/>
            <a:ext cx="2941589" cy="2087853"/>
          </a:xfrm>
          <a:prstGeom prst="rect">
            <a:avLst/>
          </a:prstGeom>
        </p:spPr>
      </p:pic>
      <p:sp>
        <p:nvSpPr>
          <p:cNvPr id="8" name="左箭头 7"/>
          <p:cNvSpPr/>
          <p:nvPr/>
        </p:nvSpPr>
        <p:spPr>
          <a:xfrm>
            <a:off x="4289945" y="4179816"/>
            <a:ext cx="1026022" cy="1081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9" name="文本框 8"/>
          <p:cNvSpPr txBox="1"/>
          <p:nvPr/>
        </p:nvSpPr>
        <p:spPr>
          <a:xfrm>
            <a:off x="899592" y="2479269"/>
            <a:ext cx="1524776" cy="230832"/>
          </a:xfrm>
          <a:prstGeom prst="rect">
            <a:avLst/>
          </a:prstGeom>
          <a:noFill/>
        </p:spPr>
        <p:txBody>
          <a:bodyPr wrap="none" rtlCol="0">
            <a:spAutoFit/>
          </a:bodyPr>
          <a:lstStyle/>
          <a:p>
            <a:r>
              <a:rPr lang="en-US" altLang="zh-CN" sz="900" dirty="0">
                <a:solidFill>
                  <a:srgbClr val="0070C0"/>
                </a:solidFill>
              </a:rPr>
              <a:t>Brief ischemia of the heart</a:t>
            </a:r>
            <a:endParaRPr lang="zh-CN" altLang="en-US" sz="900" dirty="0">
              <a:solidFill>
                <a:srgbClr val="0070C0"/>
              </a:solidFill>
            </a:endParaRPr>
          </a:p>
        </p:txBody>
      </p:sp>
      <p:sp>
        <p:nvSpPr>
          <p:cNvPr id="10" name="文本框 9"/>
          <p:cNvSpPr txBox="1"/>
          <p:nvPr/>
        </p:nvSpPr>
        <p:spPr>
          <a:xfrm>
            <a:off x="529933" y="3025183"/>
            <a:ext cx="909223" cy="230832"/>
          </a:xfrm>
          <a:prstGeom prst="rect">
            <a:avLst/>
          </a:prstGeom>
          <a:noFill/>
        </p:spPr>
        <p:txBody>
          <a:bodyPr wrap="none" rtlCol="0">
            <a:spAutoFit/>
          </a:bodyPr>
          <a:lstStyle/>
          <a:p>
            <a:r>
              <a:rPr lang="en-US" altLang="zh-CN" sz="900" dirty="0">
                <a:solidFill>
                  <a:srgbClr val="0070C0"/>
                </a:solidFill>
              </a:rPr>
              <a:t>ATP depletion</a:t>
            </a:r>
            <a:endParaRPr lang="zh-CN" altLang="en-US" sz="900" dirty="0">
              <a:solidFill>
                <a:srgbClr val="0070C0"/>
              </a:solidFill>
            </a:endParaRPr>
          </a:p>
        </p:txBody>
      </p:sp>
      <p:sp>
        <p:nvSpPr>
          <p:cNvPr id="12" name="文本框 11"/>
          <p:cNvSpPr txBox="1"/>
          <p:nvPr/>
        </p:nvSpPr>
        <p:spPr>
          <a:xfrm>
            <a:off x="138800" y="3388295"/>
            <a:ext cx="1300356" cy="230832"/>
          </a:xfrm>
          <a:prstGeom prst="rect">
            <a:avLst/>
          </a:prstGeom>
          <a:noFill/>
        </p:spPr>
        <p:txBody>
          <a:bodyPr wrap="none" rtlCol="0">
            <a:spAutoFit/>
          </a:bodyPr>
          <a:lstStyle/>
          <a:p>
            <a:r>
              <a:rPr lang="en-US" altLang="zh-CN" sz="900" dirty="0">
                <a:solidFill>
                  <a:srgbClr val="0070C0"/>
                </a:solidFill>
              </a:rPr>
              <a:t>Adenosine production</a:t>
            </a:r>
            <a:endParaRPr lang="zh-CN" altLang="en-US" sz="900" dirty="0">
              <a:solidFill>
                <a:srgbClr val="0070C0"/>
              </a:solidFill>
            </a:endParaRPr>
          </a:p>
        </p:txBody>
      </p:sp>
      <p:sp>
        <p:nvSpPr>
          <p:cNvPr id="13" name="文本框 12"/>
          <p:cNvSpPr txBox="1"/>
          <p:nvPr/>
        </p:nvSpPr>
        <p:spPr>
          <a:xfrm>
            <a:off x="197286" y="3784495"/>
            <a:ext cx="1300356" cy="230832"/>
          </a:xfrm>
          <a:prstGeom prst="rect">
            <a:avLst/>
          </a:prstGeom>
          <a:noFill/>
        </p:spPr>
        <p:txBody>
          <a:bodyPr wrap="none" rtlCol="0">
            <a:spAutoFit/>
          </a:bodyPr>
          <a:lstStyle/>
          <a:p>
            <a:r>
              <a:rPr lang="en-US" altLang="zh-CN" sz="900" dirty="0">
                <a:solidFill>
                  <a:srgbClr val="0070C0"/>
                </a:solidFill>
              </a:rPr>
              <a:t>A1 receptor activation</a:t>
            </a:r>
            <a:endParaRPr lang="zh-CN" altLang="en-US" sz="900" dirty="0">
              <a:solidFill>
                <a:srgbClr val="0070C0"/>
              </a:solidFill>
            </a:endParaRPr>
          </a:p>
        </p:txBody>
      </p:sp>
      <p:sp>
        <p:nvSpPr>
          <p:cNvPr id="14" name="文本框 13"/>
          <p:cNvSpPr txBox="1"/>
          <p:nvPr/>
        </p:nvSpPr>
        <p:spPr>
          <a:xfrm>
            <a:off x="722430" y="4179816"/>
            <a:ext cx="1550424" cy="230832"/>
          </a:xfrm>
          <a:prstGeom prst="rect">
            <a:avLst/>
          </a:prstGeom>
          <a:noFill/>
        </p:spPr>
        <p:txBody>
          <a:bodyPr wrap="none" rtlCol="0">
            <a:spAutoFit/>
          </a:bodyPr>
          <a:lstStyle/>
          <a:p>
            <a:r>
              <a:rPr lang="en-US" altLang="zh-CN" sz="900" dirty="0">
                <a:solidFill>
                  <a:srgbClr val="0070C0"/>
                </a:solidFill>
              </a:rPr>
              <a:t>Excitation of afferent fibers</a:t>
            </a:r>
            <a:endParaRPr lang="zh-CN" altLang="en-US" sz="900" dirty="0">
              <a:solidFill>
                <a:srgbClr val="0070C0"/>
              </a:solidFill>
            </a:endParaRPr>
          </a:p>
        </p:txBody>
      </p:sp>
      <p:sp>
        <p:nvSpPr>
          <p:cNvPr id="15" name="文本框 14"/>
          <p:cNvSpPr txBox="1"/>
          <p:nvPr/>
        </p:nvSpPr>
        <p:spPr>
          <a:xfrm>
            <a:off x="2424368" y="4688582"/>
            <a:ext cx="415498" cy="230832"/>
          </a:xfrm>
          <a:prstGeom prst="rect">
            <a:avLst/>
          </a:prstGeom>
          <a:noFill/>
        </p:spPr>
        <p:txBody>
          <a:bodyPr wrap="none" rtlCol="0">
            <a:spAutoFit/>
          </a:bodyPr>
          <a:lstStyle/>
          <a:p>
            <a:r>
              <a:rPr lang="en-US" altLang="zh-CN" sz="900" dirty="0">
                <a:solidFill>
                  <a:srgbClr val="0070C0"/>
                </a:solidFill>
              </a:rPr>
              <a:t>Pain</a:t>
            </a:r>
            <a:endParaRPr lang="zh-CN" altLang="en-US" sz="900" dirty="0">
              <a:solidFill>
                <a:srgbClr val="0070C0"/>
              </a:solidFill>
            </a:endParaRPr>
          </a:p>
        </p:txBody>
      </p:sp>
      <p:sp>
        <p:nvSpPr>
          <p:cNvPr id="16" name="文本框 15"/>
          <p:cNvSpPr txBox="1"/>
          <p:nvPr/>
        </p:nvSpPr>
        <p:spPr>
          <a:xfrm>
            <a:off x="2563931" y="3592267"/>
            <a:ext cx="1031051" cy="230832"/>
          </a:xfrm>
          <a:prstGeom prst="rect">
            <a:avLst/>
          </a:prstGeom>
          <a:noFill/>
        </p:spPr>
        <p:txBody>
          <a:bodyPr wrap="none" rtlCol="0">
            <a:spAutoFit/>
          </a:bodyPr>
          <a:lstStyle/>
          <a:p>
            <a:r>
              <a:rPr lang="en-US" altLang="zh-CN" sz="900" dirty="0">
                <a:solidFill>
                  <a:srgbClr val="0070C0"/>
                </a:solidFill>
              </a:rPr>
              <a:t>Potassium efflux</a:t>
            </a:r>
            <a:endParaRPr lang="zh-CN" altLang="en-US" sz="900" dirty="0">
              <a:solidFill>
                <a:srgbClr val="0070C0"/>
              </a:solidFill>
            </a:endParaRPr>
          </a:p>
        </p:txBody>
      </p:sp>
      <p:sp>
        <p:nvSpPr>
          <p:cNvPr id="17" name="文本框 16"/>
          <p:cNvSpPr txBox="1"/>
          <p:nvPr/>
        </p:nvSpPr>
        <p:spPr>
          <a:xfrm>
            <a:off x="3657235" y="3587766"/>
            <a:ext cx="1011815" cy="230832"/>
          </a:xfrm>
          <a:prstGeom prst="rect">
            <a:avLst/>
          </a:prstGeom>
          <a:noFill/>
        </p:spPr>
        <p:txBody>
          <a:bodyPr wrap="none" rtlCol="0">
            <a:spAutoFit/>
          </a:bodyPr>
          <a:lstStyle/>
          <a:p>
            <a:r>
              <a:rPr lang="en-US" altLang="zh-CN" sz="900" dirty="0">
                <a:solidFill>
                  <a:srgbClr val="0070C0"/>
                </a:solidFill>
              </a:rPr>
              <a:t>Kinin production</a:t>
            </a:r>
            <a:endParaRPr lang="zh-CN" altLang="en-US" sz="900" dirty="0">
              <a:solidFill>
                <a:srgbClr val="0070C0"/>
              </a:solidFill>
            </a:endParaRPr>
          </a:p>
        </p:txBody>
      </p:sp>
      <p:sp>
        <p:nvSpPr>
          <p:cNvPr id="18" name="文本框 17"/>
          <p:cNvSpPr txBox="1"/>
          <p:nvPr/>
        </p:nvSpPr>
        <p:spPr>
          <a:xfrm>
            <a:off x="3154839" y="3208776"/>
            <a:ext cx="2082621" cy="230832"/>
          </a:xfrm>
          <a:prstGeom prst="rect">
            <a:avLst/>
          </a:prstGeom>
          <a:noFill/>
        </p:spPr>
        <p:txBody>
          <a:bodyPr wrap="none" rtlCol="0">
            <a:spAutoFit/>
          </a:bodyPr>
          <a:lstStyle/>
          <a:p>
            <a:r>
              <a:rPr lang="en-US" altLang="zh-CN" sz="900" dirty="0">
                <a:solidFill>
                  <a:srgbClr val="0070C0"/>
                </a:solidFill>
              </a:rPr>
              <a:t>Activation of kinin-releasing enzymes</a:t>
            </a:r>
            <a:endParaRPr lang="zh-CN" altLang="en-US" sz="900" dirty="0">
              <a:solidFill>
                <a:srgbClr val="0070C0"/>
              </a:solidFill>
            </a:endParaRPr>
          </a:p>
        </p:txBody>
      </p:sp>
      <p:sp>
        <p:nvSpPr>
          <p:cNvPr id="19" name="文本框 18"/>
          <p:cNvSpPr txBox="1"/>
          <p:nvPr/>
        </p:nvSpPr>
        <p:spPr>
          <a:xfrm>
            <a:off x="2104873" y="2855066"/>
            <a:ext cx="1300356" cy="230832"/>
          </a:xfrm>
          <a:prstGeom prst="rect">
            <a:avLst/>
          </a:prstGeom>
          <a:noFill/>
        </p:spPr>
        <p:txBody>
          <a:bodyPr wrap="none" rtlCol="0">
            <a:spAutoFit/>
          </a:bodyPr>
          <a:lstStyle/>
          <a:p>
            <a:r>
              <a:rPr lang="en-US" altLang="zh-CN" sz="900" dirty="0">
                <a:solidFill>
                  <a:srgbClr val="0070C0"/>
                </a:solidFill>
              </a:rPr>
              <a:t>Lactic acid production</a:t>
            </a:r>
            <a:endParaRPr lang="zh-CN" altLang="en-US" sz="900" dirty="0">
              <a:solidFill>
                <a:srgbClr val="0070C0"/>
              </a:solidFill>
            </a:endParaRPr>
          </a:p>
        </p:txBody>
      </p:sp>
      <p:sp>
        <p:nvSpPr>
          <p:cNvPr id="20" name="文本框 19"/>
          <p:cNvSpPr txBox="1"/>
          <p:nvPr/>
        </p:nvSpPr>
        <p:spPr>
          <a:xfrm>
            <a:off x="2563931" y="3233868"/>
            <a:ext cx="614271" cy="230832"/>
          </a:xfrm>
          <a:prstGeom prst="rect">
            <a:avLst/>
          </a:prstGeom>
          <a:noFill/>
        </p:spPr>
        <p:txBody>
          <a:bodyPr wrap="none" rtlCol="0">
            <a:spAutoFit/>
          </a:bodyPr>
          <a:lstStyle/>
          <a:p>
            <a:r>
              <a:rPr lang="en-US" altLang="zh-CN" sz="900" dirty="0">
                <a:solidFill>
                  <a:srgbClr val="0070C0"/>
                </a:solidFill>
              </a:rPr>
              <a:t>Acidosis</a:t>
            </a:r>
            <a:endParaRPr lang="zh-CN" altLang="en-US" sz="900" dirty="0">
              <a:solidFill>
                <a:srgbClr val="0070C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FF">
                <a:alpha val="100000"/>
                <a:lumMod val="99000"/>
                <a:lumOff val="1000"/>
              </a:srgbClr>
            </a:gs>
            <a:gs pos="100000">
              <a:srgbClr val="FFFFFF">
                <a:lumMod val="0"/>
                <a:lumOff val="100000"/>
                <a:alpha val="55000"/>
              </a:srgbClr>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2400" y="43823"/>
            <a:ext cx="5917489" cy="347723"/>
          </a:xfrm>
          <a:solidFill>
            <a:schemeClr val="accent1">
              <a:alpha val="51000"/>
            </a:schemeClr>
          </a:solidFill>
        </p:spPr>
        <p:txBody>
          <a:bodyPr/>
          <a:lstStyle/>
          <a:p>
            <a:pPr algn="l"/>
            <a:r>
              <a:rPr lang="en-US" altLang="zh-CN" sz="2100" b="1" dirty="0"/>
              <a:t>4. Effects and Results</a:t>
            </a:r>
            <a:endParaRPr lang="zh-CN" altLang="en-US" sz="2100" b="1" dirty="0"/>
          </a:p>
        </p:txBody>
      </p:sp>
      <p:sp>
        <p:nvSpPr>
          <p:cNvPr id="3" name="副标题 2"/>
          <p:cNvSpPr>
            <a:spLocks noGrp="1"/>
          </p:cNvSpPr>
          <p:nvPr>
            <p:ph type="subTitle" idx="1"/>
          </p:nvPr>
        </p:nvSpPr>
        <p:spPr>
          <a:xfrm>
            <a:off x="1147698" y="626619"/>
            <a:ext cx="6913319" cy="642620"/>
          </a:xfrm>
        </p:spPr>
        <p:style>
          <a:lnRef idx="2">
            <a:schemeClr val="accent1"/>
          </a:lnRef>
          <a:fillRef idx="1">
            <a:schemeClr val="lt1"/>
          </a:fillRef>
          <a:effectRef idx="0">
            <a:schemeClr val="accent1"/>
          </a:effectRef>
          <a:fontRef idx="minor">
            <a:schemeClr val="dk1"/>
          </a:fontRef>
        </p:style>
        <p:txBody>
          <a:bodyPr/>
          <a:lstStyle/>
          <a:p>
            <a:pPr algn="l"/>
            <a:r>
              <a:rPr lang="en-US" altLang="zh-CN" sz="1200" dirty="0"/>
              <a:t>Patients with ischemic cerebrovascular disease show abnormal brain oxygen metabolism and blood supply status. Therefore, improving the brain oxygen metabolism and blood supply status of patients is the focus of treatment. Cerebrovascular disease is the main cause of disability in adults.</a:t>
            </a:r>
            <a:endParaRPr lang="zh-CN" altLang="en-US" sz="1200" dirty="0"/>
          </a:p>
        </p:txBody>
      </p:sp>
      <p:sp>
        <p:nvSpPr>
          <p:cNvPr id="7" name="文本框 6"/>
          <p:cNvSpPr txBox="1"/>
          <p:nvPr/>
        </p:nvSpPr>
        <p:spPr>
          <a:xfrm>
            <a:off x="1142400" y="2032000"/>
            <a:ext cx="691331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200" dirty="0"/>
              <a:t>40 patients with common early symptoms of cerebral infarction, including 36 men and 4 women, with an average age of 66.5 ± 2.3 years. Clinical symptoms of the patients included tinnitus, weakness, numbness of limbs, intermittent dizziness, blurred vision, and diplopia, which are common early symptoms of cerebral infarction and cerebral thrombosis.</a:t>
            </a:r>
            <a:endParaRPr lang="zh-CN" altLang="en-US" sz="1200" dirty="0"/>
          </a:p>
        </p:txBody>
      </p:sp>
      <p:sp>
        <p:nvSpPr>
          <p:cNvPr id="8" name="文本框 7"/>
          <p:cNvSpPr txBox="1"/>
          <p:nvPr/>
        </p:nvSpPr>
        <p:spPr>
          <a:xfrm>
            <a:off x="1110450" y="1617434"/>
            <a:ext cx="1355880"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sz="1400" b="1" dirty="0"/>
              <a:t>Case study 1:</a:t>
            </a:r>
            <a:endParaRPr lang="zh-CN" altLang="en-US" sz="1400" b="1" dirty="0"/>
          </a:p>
        </p:txBody>
      </p:sp>
      <p:sp>
        <p:nvSpPr>
          <p:cNvPr id="10" name="文本框 9"/>
          <p:cNvSpPr txBox="1"/>
          <p:nvPr/>
        </p:nvSpPr>
        <p:spPr>
          <a:xfrm>
            <a:off x="1106438" y="3027414"/>
            <a:ext cx="6945268"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200" dirty="0"/>
              <a:t>The patients underwent remote ischemic preconditioning training with a pressure cuff on the upper arm, and the pressure was increased to 160-180 mmHg (1 mmHg = 0.133 kPa) for 5 minutes(then </a:t>
            </a:r>
            <a:r>
              <a:rPr lang="en-US" altLang="zh-CN" sz="1200" dirty="0" err="1"/>
              <a:t>completly</a:t>
            </a:r>
            <a:r>
              <a:rPr lang="en-US" altLang="zh-CN" sz="1200" dirty="0"/>
              <a:t> released), followed by a 5-minute rest and another round of treatment, with 5 rounds constituting 1 treatment session, which was conducted once in the morning and once in the evening for 6 months.</a:t>
            </a:r>
            <a:endParaRPr lang="zh-CN" altLang="en-US" sz="1200" dirty="0"/>
          </a:p>
        </p:txBody>
      </p:sp>
      <p:sp>
        <p:nvSpPr>
          <p:cNvPr id="4" name="标题 1"/>
          <p:cNvSpPr txBox="1"/>
          <p:nvPr/>
        </p:nvSpPr>
        <p:spPr>
          <a:xfrm>
            <a:off x="1101554" y="4257040"/>
            <a:ext cx="6954163" cy="618966"/>
          </a:xfrm>
          <a:prstGeom prst="rect">
            <a:avLst/>
          </a:prstGeom>
        </p:spPr>
        <p:style>
          <a:lnRef idx="2">
            <a:schemeClr val="accent1"/>
          </a:lnRef>
          <a:fillRef idx="1">
            <a:schemeClr val="lt1"/>
          </a:fillRef>
          <a:effectRef idx="0">
            <a:schemeClr val="accent1"/>
          </a:effectRef>
          <a:fontRef idx="minor">
            <a:schemeClr val="dk1"/>
          </a:fontRef>
        </p:style>
        <p:txBody>
          <a:bodyPr anchor="b" anchorCtr="0"/>
          <a:lstStyle>
            <a:lvl1pPr marL="0" lvl="0" indent="0" algn="ctr" defTabSz="685800" eaLnBrk="1" fontAlgn="base" latinLnBrk="0" hangingPunct="1">
              <a:lnSpc>
                <a:spcPct val="100000"/>
              </a:lnSpc>
              <a:spcBef>
                <a:spcPct val="0"/>
              </a:spcBef>
              <a:spcAft>
                <a:spcPct val="0"/>
              </a:spcAft>
              <a:buNone/>
              <a:defRPr sz="3375" b="0" i="0" u="none" kern="12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altLang="zh-CN" sz="1200" b="1" dirty="0"/>
              <a:t>Results:</a:t>
            </a:r>
            <a:r>
              <a:rPr lang="en-US" altLang="zh-CN" sz="1200" dirty="0"/>
              <a:t> The 40 patients showed significant clinical improvement after remote ischemic preconditioning training. As shown in the table below, there was a significant increase in arterial blood flow velocity before and after treatment (P &lt; 0.05).</a:t>
            </a:r>
            <a:endParaRPr lang="zh-CN" altLang="en-US" sz="1200"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979712" y="673726"/>
            <a:ext cx="6563873" cy="2583632"/>
          </a:xfrm>
          <a:prstGeom prst="rect">
            <a:avLst/>
          </a:prstGeom>
        </p:spPr>
      </p:pic>
      <p:sp>
        <p:nvSpPr>
          <p:cNvPr id="6" name="文本框 5"/>
          <p:cNvSpPr txBox="1"/>
          <p:nvPr/>
        </p:nvSpPr>
        <p:spPr>
          <a:xfrm>
            <a:off x="1259632" y="4648607"/>
            <a:ext cx="6453206" cy="369332"/>
          </a:xfrm>
          <a:prstGeom prst="rect">
            <a:avLst/>
          </a:prstGeom>
          <a:noFill/>
        </p:spPr>
        <p:txBody>
          <a:bodyPr wrap="square" rtlCol="0">
            <a:spAutoFit/>
          </a:bodyPr>
          <a:lstStyle/>
          <a:p>
            <a:r>
              <a:rPr lang="en-US" altLang="zh-CN" sz="900" b="1" dirty="0">
                <a:solidFill>
                  <a:srgbClr val="0070C0"/>
                </a:solidFill>
                <a:sym typeface="+mn-ea"/>
              </a:rPr>
              <a:t>* P-value is a decreasing index of the credibility of the results. A difference is statistically significant if P &lt; 0.05.</a:t>
            </a:r>
            <a:endParaRPr lang="en-US" altLang="zh-CN" sz="900" b="1" dirty="0">
              <a:solidFill>
                <a:srgbClr val="0070C0"/>
              </a:solidFill>
            </a:endParaRPr>
          </a:p>
          <a:p>
            <a:endParaRPr lang="zh-CN" altLang="en-US" sz="900" dirty="0">
              <a:solidFill>
                <a:srgbClr val="0070C0"/>
              </a:solidFill>
            </a:endParaRPr>
          </a:p>
        </p:txBody>
      </p:sp>
      <p:sp>
        <p:nvSpPr>
          <p:cNvPr id="7" name="文本框 6"/>
          <p:cNvSpPr txBox="1"/>
          <p:nvPr/>
        </p:nvSpPr>
        <p:spPr>
          <a:xfrm>
            <a:off x="488321" y="3599426"/>
            <a:ext cx="8034613" cy="830997"/>
          </a:xfrm>
          <a:prstGeom prst="rect">
            <a:avLst/>
          </a:prstGeom>
          <a:noFill/>
        </p:spPr>
        <p:txBody>
          <a:bodyPr wrap="square" rtlCol="0">
            <a:spAutoFit/>
          </a:bodyPr>
          <a:lstStyle/>
          <a:p>
            <a:r>
              <a:rPr lang="en-US" altLang="zh-CN" sz="1200" b="1" dirty="0"/>
              <a:t>Conclusion: </a:t>
            </a:r>
            <a:r>
              <a:rPr lang="en-US" altLang="zh-CN" sz="1200" dirty="0"/>
              <a:t>Remote ischemic preconditioning training induces organs outside the ischemic organ to protect against subsequent lethal ischemia and hypoxia after receiving brief, reversible ischemia-hypoxia stimulation. It has the advantages of being simple, safe, and effective in clinical practice without the risk of surgical treatment. Patients experienced a reduction in symptoms such as numbness of limbs and intermittent dizziness within 3-6 months of use.</a:t>
            </a:r>
            <a:endParaRPr lang="zh-CN" altLang="en-US" sz="1200" dirty="0"/>
          </a:p>
        </p:txBody>
      </p:sp>
      <p:sp>
        <p:nvSpPr>
          <p:cNvPr id="9" name="文本框 8"/>
          <p:cNvSpPr txBox="1"/>
          <p:nvPr/>
        </p:nvSpPr>
        <p:spPr>
          <a:xfrm>
            <a:off x="3347864" y="416950"/>
            <a:ext cx="4049507" cy="246221"/>
          </a:xfrm>
          <a:prstGeom prst="rect">
            <a:avLst/>
          </a:prstGeom>
          <a:noFill/>
        </p:spPr>
        <p:txBody>
          <a:bodyPr wrap="none" rtlCol="0">
            <a:spAutoFit/>
          </a:bodyPr>
          <a:lstStyle/>
          <a:p>
            <a:r>
              <a:rPr lang="en-US" altLang="zh-CN" sz="1000" dirty="0">
                <a:solidFill>
                  <a:srgbClr val="0070C0"/>
                </a:solidFill>
              </a:rPr>
              <a:t>Comparing test results of indicators before and after treatment(cm/s)</a:t>
            </a:r>
            <a:endParaRPr lang="zh-CN" altLang="en-US" sz="1000" dirty="0">
              <a:solidFill>
                <a:srgbClr val="0070C0"/>
              </a:solidFill>
            </a:endParaRPr>
          </a:p>
        </p:txBody>
      </p:sp>
      <p:sp>
        <p:nvSpPr>
          <p:cNvPr id="10" name="文本框 9"/>
          <p:cNvSpPr txBox="1"/>
          <p:nvPr/>
        </p:nvSpPr>
        <p:spPr>
          <a:xfrm>
            <a:off x="1991795" y="870946"/>
            <a:ext cx="513282" cy="246221"/>
          </a:xfrm>
          <a:prstGeom prst="rect">
            <a:avLst/>
          </a:prstGeom>
          <a:noFill/>
        </p:spPr>
        <p:txBody>
          <a:bodyPr wrap="none" rtlCol="0">
            <a:spAutoFit/>
          </a:bodyPr>
          <a:lstStyle/>
          <a:p>
            <a:r>
              <a:rPr lang="en-US" altLang="zh-CN" sz="1000" b="0" i="0" dirty="0">
                <a:solidFill>
                  <a:srgbClr val="0070C0"/>
                </a:solidFill>
                <a:effectLst/>
                <a:latin typeface="Söhne"/>
              </a:rPr>
              <a:t>Artery</a:t>
            </a:r>
            <a:endParaRPr lang="zh-CN" altLang="en-US" sz="1000" dirty="0">
              <a:solidFill>
                <a:srgbClr val="0070C0"/>
              </a:solidFill>
            </a:endParaRPr>
          </a:p>
        </p:txBody>
      </p:sp>
      <p:sp>
        <p:nvSpPr>
          <p:cNvPr id="11" name="文本框 10"/>
          <p:cNvSpPr txBox="1"/>
          <p:nvPr/>
        </p:nvSpPr>
        <p:spPr>
          <a:xfrm>
            <a:off x="715102" y="1266852"/>
            <a:ext cx="1590500" cy="246221"/>
          </a:xfrm>
          <a:prstGeom prst="rect">
            <a:avLst/>
          </a:prstGeom>
          <a:noFill/>
        </p:spPr>
        <p:txBody>
          <a:bodyPr wrap="none" rtlCol="0">
            <a:spAutoFit/>
          </a:bodyPr>
          <a:lstStyle/>
          <a:p>
            <a:r>
              <a:rPr lang="en-US" altLang="zh-CN" sz="1000" b="0" i="0" dirty="0">
                <a:solidFill>
                  <a:srgbClr val="0070C0"/>
                </a:solidFill>
                <a:effectLst/>
                <a:latin typeface="Söhne"/>
              </a:rPr>
              <a:t>Left Internal Carotid Artery</a:t>
            </a:r>
            <a:endParaRPr lang="zh-CN" altLang="en-US" sz="1000" dirty="0">
              <a:solidFill>
                <a:srgbClr val="0070C0"/>
              </a:solidFill>
            </a:endParaRPr>
          </a:p>
        </p:txBody>
      </p:sp>
      <p:sp>
        <p:nvSpPr>
          <p:cNvPr id="12" name="文本框 11"/>
          <p:cNvSpPr txBox="1"/>
          <p:nvPr/>
        </p:nvSpPr>
        <p:spPr>
          <a:xfrm>
            <a:off x="621130" y="1440434"/>
            <a:ext cx="1659429" cy="246221"/>
          </a:xfrm>
          <a:prstGeom prst="rect">
            <a:avLst/>
          </a:prstGeom>
          <a:noFill/>
        </p:spPr>
        <p:txBody>
          <a:bodyPr wrap="none" rtlCol="0">
            <a:spAutoFit/>
          </a:bodyPr>
          <a:lstStyle/>
          <a:p>
            <a:r>
              <a:rPr lang="en-US" altLang="zh-CN" sz="1000" b="0" i="0" dirty="0">
                <a:solidFill>
                  <a:srgbClr val="0070C0"/>
                </a:solidFill>
                <a:effectLst/>
                <a:latin typeface="Söhne"/>
              </a:rPr>
              <a:t>Right Internal Carotid Artery</a:t>
            </a:r>
            <a:endParaRPr lang="zh-CN" altLang="en-US" sz="1000" dirty="0">
              <a:solidFill>
                <a:srgbClr val="0070C0"/>
              </a:solidFill>
            </a:endParaRPr>
          </a:p>
        </p:txBody>
      </p:sp>
      <p:sp>
        <p:nvSpPr>
          <p:cNvPr id="13" name="文本框 12"/>
          <p:cNvSpPr txBox="1"/>
          <p:nvPr/>
        </p:nvSpPr>
        <p:spPr>
          <a:xfrm>
            <a:off x="569771" y="1615424"/>
            <a:ext cx="1678665" cy="246221"/>
          </a:xfrm>
          <a:prstGeom prst="rect">
            <a:avLst/>
          </a:prstGeom>
          <a:noFill/>
        </p:spPr>
        <p:txBody>
          <a:bodyPr wrap="none" rtlCol="0">
            <a:spAutoFit/>
          </a:bodyPr>
          <a:lstStyle/>
          <a:p>
            <a:r>
              <a:rPr lang="en-US" altLang="zh-CN" sz="1000" b="0" i="0" dirty="0">
                <a:solidFill>
                  <a:srgbClr val="0070C0"/>
                </a:solidFill>
                <a:effectLst/>
                <a:latin typeface="Söhne"/>
              </a:rPr>
              <a:t>Left Anterior Cerebral Artery</a:t>
            </a:r>
            <a:endParaRPr lang="zh-CN" altLang="en-US" sz="1000" dirty="0">
              <a:solidFill>
                <a:srgbClr val="0070C0"/>
              </a:solidFill>
            </a:endParaRPr>
          </a:p>
        </p:txBody>
      </p:sp>
      <p:sp>
        <p:nvSpPr>
          <p:cNvPr id="14" name="文本框 13"/>
          <p:cNvSpPr txBox="1"/>
          <p:nvPr/>
        </p:nvSpPr>
        <p:spPr>
          <a:xfrm>
            <a:off x="1453304" y="3008645"/>
            <a:ext cx="886781" cy="246221"/>
          </a:xfrm>
          <a:prstGeom prst="rect">
            <a:avLst/>
          </a:prstGeom>
          <a:noFill/>
        </p:spPr>
        <p:txBody>
          <a:bodyPr wrap="none" rtlCol="0">
            <a:spAutoFit/>
          </a:bodyPr>
          <a:lstStyle/>
          <a:p>
            <a:r>
              <a:rPr lang="en-US" altLang="zh-CN" sz="1000" b="0" i="0" dirty="0">
                <a:solidFill>
                  <a:srgbClr val="0070C0"/>
                </a:solidFill>
                <a:effectLst/>
                <a:latin typeface="Söhne"/>
              </a:rPr>
              <a:t>Basilar Artery</a:t>
            </a:r>
            <a:endParaRPr lang="zh-CN" altLang="en-US" sz="1000" dirty="0">
              <a:solidFill>
                <a:srgbClr val="0070C0"/>
              </a:solidFill>
            </a:endParaRPr>
          </a:p>
        </p:txBody>
      </p:sp>
      <p:sp>
        <p:nvSpPr>
          <p:cNvPr id="15" name="文本框 14"/>
          <p:cNvSpPr txBox="1"/>
          <p:nvPr/>
        </p:nvSpPr>
        <p:spPr>
          <a:xfrm>
            <a:off x="488321" y="1787108"/>
            <a:ext cx="1747594" cy="246221"/>
          </a:xfrm>
          <a:prstGeom prst="rect">
            <a:avLst/>
          </a:prstGeom>
          <a:noFill/>
        </p:spPr>
        <p:txBody>
          <a:bodyPr wrap="none" rtlCol="0">
            <a:spAutoFit/>
          </a:bodyPr>
          <a:lstStyle/>
          <a:p>
            <a:r>
              <a:rPr lang="en-US" altLang="zh-CN" sz="1000" b="0" i="0" dirty="0">
                <a:solidFill>
                  <a:srgbClr val="0070C0"/>
                </a:solidFill>
                <a:effectLst/>
                <a:latin typeface="Söhne"/>
              </a:rPr>
              <a:t>Right Anterior Cerebral Artery</a:t>
            </a:r>
            <a:endParaRPr lang="zh-CN" altLang="en-US" sz="1000" dirty="0">
              <a:solidFill>
                <a:srgbClr val="0070C0"/>
              </a:solidFill>
            </a:endParaRPr>
          </a:p>
        </p:txBody>
      </p:sp>
      <p:sp>
        <p:nvSpPr>
          <p:cNvPr id="16" name="文本框 15"/>
          <p:cNvSpPr txBox="1"/>
          <p:nvPr/>
        </p:nvSpPr>
        <p:spPr>
          <a:xfrm>
            <a:off x="617036" y="1972995"/>
            <a:ext cx="1609736" cy="246221"/>
          </a:xfrm>
          <a:prstGeom prst="rect">
            <a:avLst/>
          </a:prstGeom>
          <a:noFill/>
        </p:spPr>
        <p:txBody>
          <a:bodyPr wrap="square" rtlCol="0">
            <a:spAutoFit/>
          </a:bodyPr>
          <a:lstStyle/>
          <a:p>
            <a:r>
              <a:rPr lang="en-US" altLang="zh-CN" sz="1000" b="0" i="0" dirty="0">
                <a:solidFill>
                  <a:srgbClr val="0070C0"/>
                </a:solidFill>
                <a:effectLst/>
                <a:latin typeface="Söhne"/>
              </a:rPr>
              <a:t>Left Middle Cerebral Artery</a:t>
            </a:r>
            <a:endParaRPr lang="zh-CN" altLang="en-US" sz="1000" dirty="0">
              <a:solidFill>
                <a:srgbClr val="0070C0"/>
              </a:solidFill>
            </a:endParaRPr>
          </a:p>
        </p:txBody>
      </p:sp>
      <p:sp>
        <p:nvSpPr>
          <p:cNvPr id="17" name="文本框 16"/>
          <p:cNvSpPr txBox="1"/>
          <p:nvPr/>
        </p:nvSpPr>
        <p:spPr>
          <a:xfrm>
            <a:off x="545564" y="2139952"/>
            <a:ext cx="1678665" cy="246221"/>
          </a:xfrm>
          <a:prstGeom prst="rect">
            <a:avLst/>
          </a:prstGeom>
          <a:noFill/>
        </p:spPr>
        <p:txBody>
          <a:bodyPr wrap="none" rtlCol="0">
            <a:spAutoFit/>
          </a:bodyPr>
          <a:lstStyle/>
          <a:p>
            <a:r>
              <a:rPr lang="en-US" altLang="zh-CN" sz="1000" b="0" i="0" dirty="0">
                <a:solidFill>
                  <a:srgbClr val="0070C0"/>
                </a:solidFill>
                <a:effectLst/>
                <a:latin typeface="Söhne"/>
              </a:rPr>
              <a:t>Right Middle Cerebral Artery</a:t>
            </a:r>
            <a:endParaRPr lang="zh-CN" altLang="en-US" sz="1000" dirty="0">
              <a:solidFill>
                <a:srgbClr val="0070C0"/>
              </a:solidFill>
            </a:endParaRPr>
          </a:p>
        </p:txBody>
      </p:sp>
      <p:sp>
        <p:nvSpPr>
          <p:cNvPr id="18" name="文本框 17"/>
          <p:cNvSpPr txBox="1"/>
          <p:nvPr/>
        </p:nvSpPr>
        <p:spPr>
          <a:xfrm>
            <a:off x="508972" y="2320205"/>
            <a:ext cx="1720343" cy="246221"/>
          </a:xfrm>
          <a:prstGeom prst="rect">
            <a:avLst/>
          </a:prstGeom>
          <a:noFill/>
        </p:spPr>
        <p:txBody>
          <a:bodyPr wrap="none" rtlCol="0">
            <a:spAutoFit/>
          </a:bodyPr>
          <a:lstStyle/>
          <a:p>
            <a:r>
              <a:rPr lang="en-US" altLang="zh-CN" sz="1000" b="0" i="0" dirty="0">
                <a:solidFill>
                  <a:srgbClr val="0070C0"/>
                </a:solidFill>
                <a:effectLst/>
                <a:latin typeface="Söhne"/>
              </a:rPr>
              <a:t>Left Posterior Cerebral Artery</a:t>
            </a:r>
            <a:endParaRPr lang="zh-CN" altLang="en-US" sz="1000" dirty="0">
              <a:solidFill>
                <a:srgbClr val="0070C0"/>
              </a:solidFill>
            </a:endParaRPr>
          </a:p>
        </p:txBody>
      </p:sp>
      <p:sp>
        <p:nvSpPr>
          <p:cNvPr id="19" name="文本框 18"/>
          <p:cNvSpPr txBox="1"/>
          <p:nvPr/>
        </p:nvSpPr>
        <p:spPr>
          <a:xfrm>
            <a:off x="425893" y="2485417"/>
            <a:ext cx="1789272" cy="246221"/>
          </a:xfrm>
          <a:prstGeom prst="rect">
            <a:avLst/>
          </a:prstGeom>
          <a:noFill/>
        </p:spPr>
        <p:txBody>
          <a:bodyPr wrap="none" rtlCol="0">
            <a:spAutoFit/>
          </a:bodyPr>
          <a:lstStyle/>
          <a:p>
            <a:r>
              <a:rPr lang="en-US" altLang="zh-CN" sz="1000" b="0" i="0" dirty="0">
                <a:solidFill>
                  <a:srgbClr val="0070C0"/>
                </a:solidFill>
                <a:effectLst/>
                <a:latin typeface="Söhne"/>
              </a:rPr>
              <a:t>Right Posterior Cerebral Artery</a:t>
            </a:r>
            <a:endParaRPr lang="zh-CN" altLang="en-US" sz="1000" dirty="0">
              <a:solidFill>
                <a:srgbClr val="0070C0"/>
              </a:solidFill>
            </a:endParaRPr>
          </a:p>
        </p:txBody>
      </p:sp>
      <p:sp>
        <p:nvSpPr>
          <p:cNvPr id="20" name="文本框 19"/>
          <p:cNvSpPr txBox="1"/>
          <p:nvPr/>
        </p:nvSpPr>
        <p:spPr>
          <a:xfrm>
            <a:off x="1076718" y="2670002"/>
            <a:ext cx="1261884" cy="246221"/>
          </a:xfrm>
          <a:prstGeom prst="rect">
            <a:avLst/>
          </a:prstGeom>
          <a:noFill/>
        </p:spPr>
        <p:txBody>
          <a:bodyPr wrap="none" rtlCol="0">
            <a:spAutoFit/>
          </a:bodyPr>
          <a:lstStyle/>
          <a:p>
            <a:r>
              <a:rPr lang="en-US" altLang="zh-CN" sz="1000" b="0" i="0" dirty="0">
                <a:solidFill>
                  <a:srgbClr val="0070C0"/>
                </a:solidFill>
                <a:effectLst/>
                <a:latin typeface="Söhne"/>
              </a:rPr>
              <a:t>Left Vertebral Artery</a:t>
            </a:r>
            <a:endParaRPr lang="zh-CN" altLang="en-US" sz="1000" dirty="0">
              <a:solidFill>
                <a:srgbClr val="0070C0"/>
              </a:solidFill>
            </a:endParaRPr>
          </a:p>
        </p:txBody>
      </p:sp>
      <p:sp>
        <p:nvSpPr>
          <p:cNvPr id="21" name="文本框 20"/>
          <p:cNvSpPr txBox="1"/>
          <p:nvPr/>
        </p:nvSpPr>
        <p:spPr>
          <a:xfrm>
            <a:off x="1007788" y="2844943"/>
            <a:ext cx="1330814" cy="246221"/>
          </a:xfrm>
          <a:prstGeom prst="rect">
            <a:avLst/>
          </a:prstGeom>
          <a:noFill/>
        </p:spPr>
        <p:txBody>
          <a:bodyPr wrap="none" rtlCol="0">
            <a:spAutoFit/>
          </a:bodyPr>
          <a:lstStyle/>
          <a:p>
            <a:r>
              <a:rPr lang="en-US" altLang="zh-CN" sz="1000" b="0" i="0" dirty="0">
                <a:solidFill>
                  <a:srgbClr val="0070C0"/>
                </a:solidFill>
                <a:effectLst/>
                <a:latin typeface="Söhne"/>
              </a:rPr>
              <a:t>Right Vertebral Artery</a:t>
            </a:r>
            <a:endParaRPr lang="zh-CN" altLang="en-US" sz="1000" dirty="0">
              <a:solidFill>
                <a:srgbClr val="0070C0"/>
              </a:solidFill>
            </a:endParaRPr>
          </a:p>
        </p:txBody>
      </p:sp>
      <p:sp>
        <p:nvSpPr>
          <p:cNvPr id="22" name="文本框 21"/>
          <p:cNvSpPr txBox="1"/>
          <p:nvPr/>
        </p:nvSpPr>
        <p:spPr>
          <a:xfrm>
            <a:off x="2777206" y="879307"/>
            <a:ext cx="1537600" cy="246221"/>
          </a:xfrm>
          <a:prstGeom prst="rect">
            <a:avLst/>
          </a:prstGeom>
          <a:noFill/>
        </p:spPr>
        <p:txBody>
          <a:bodyPr wrap="none" rtlCol="0">
            <a:spAutoFit/>
          </a:bodyPr>
          <a:lstStyle/>
          <a:p>
            <a:r>
              <a:rPr lang="en-US" altLang="zh-CN" sz="1000" b="0" i="0" dirty="0">
                <a:solidFill>
                  <a:srgbClr val="0070C0"/>
                </a:solidFill>
                <a:effectLst/>
                <a:latin typeface="Söhne"/>
              </a:rPr>
              <a:t>Mean Blood Flow Velocity</a:t>
            </a:r>
            <a:endParaRPr lang="zh-CN" altLang="en-US" sz="1000" dirty="0">
              <a:solidFill>
                <a:srgbClr val="0070C0"/>
              </a:solidFill>
            </a:endParaRPr>
          </a:p>
        </p:txBody>
      </p:sp>
      <p:sp>
        <p:nvSpPr>
          <p:cNvPr id="23" name="文本框 22"/>
          <p:cNvSpPr txBox="1"/>
          <p:nvPr/>
        </p:nvSpPr>
        <p:spPr>
          <a:xfrm>
            <a:off x="4964175" y="870946"/>
            <a:ext cx="1903085" cy="246221"/>
          </a:xfrm>
          <a:prstGeom prst="rect">
            <a:avLst/>
          </a:prstGeom>
          <a:noFill/>
        </p:spPr>
        <p:txBody>
          <a:bodyPr wrap="none" rtlCol="0">
            <a:spAutoFit/>
          </a:bodyPr>
          <a:lstStyle/>
          <a:p>
            <a:r>
              <a:rPr lang="en-US" altLang="zh-CN" sz="1000" b="0" i="0" dirty="0">
                <a:solidFill>
                  <a:srgbClr val="0070C0"/>
                </a:solidFill>
                <a:effectLst/>
                <a:latin typeface="Söhne"/>
              </a:rPr>
              <a:t>Systolic Peak Blood Flow Velocity</a:t>
            </a:r>
            <a:endParaRPr lang="zh-CN" altLang="en-US" sz="1000" dirty="0">
              <a:solidFill>
                <a:srgbClr val="0070C0"/>
              </a:solidFill>
            </a:endParaRPr>
          </a:p>
        </p:txBody>
      </p:sp>
      <p:sp>
        <p:nvSpPr>
          <p:cNvPr id="24" name="文本框 23"/>
          <p:cNvSpPr txBox="1"/>
          <p:nvPr/>
        </p:nvSpPr>
        <p:spPr>
          <a:xfrm>
            <a:off x="3546006" y="645674"/>
            <a:ext cx="609462" cy="246221"/>
          </a:xfrm>
          <a:prstGeom prst="rect">
            <a:avLst/>
          </a:prstGeom>
          <a:noFill/>
        </p:spPr>
        <p:txBody>
          <a:bodyPr wrap="none" rtlCol="0">
            <a:spAutoFit/>
          </a:bodyPr>
          <a:lstStyle/>
          <a:p>
            <a:r>
              <a:rPr lang="en-US" altLang="zh-CN" sz="1000" dirty="0">
                <a:solidFill>
                  <a:srgbClr val="0070C0"/>
                </a:solidFill>
              </a:rPr>
              <a:t>Table 1</a:t>
            </a:r>
            <a:endParaRPr lang="zh-CN" altLang="en-US" sz="1000" dirty="0">
              <a:solidFill>
                <a:srgbClr val="0070C0"/>
              </a:solidFill>
            </a:endParaRPr>
          </a:p>
        </p:txBody>
      </p:sp>
      <p:sp>
        <p:nvSpPr>
          <p:cNvPr id="25" name="文本框 24"/>
          <p:cNvSpPr txBox="1"/>
          <p:nvPr/>
        </p:nvSpPr>
        <p:spPr>
          <a:xfrm>
            <a:off x="3202261" y="1100283"/>
            <a:ext cx="534121" cy="246221"/>
          </a:xfrm>
          <a:prstGeom prst="rect">
            <a:avLst/>
          </a:prstGeom>
          <a:noFill/>
        </p:spPr>
        <p:txBody>
          <a:bodyPr wrap="none" rtlCol="0">
            <a:spAutoFit/>
          </a:bodyPr>
          <a:lstStyle/>
          <a:p>
            <a:r>
              <a:rPr lang="en-US" altLang="zh-CN" sz="1000" b="0" i="0" dirty="0">
                <a:solidFill>
                  <a:srgbClr val="0070C0"/>
                </a:solidFill>
                <a:effectLst/>
                <a:latin typeface="Söhne"/>
              </a:rPr>
              <a:t>Before</a:t>
            </a:r>
            <a:endParaRPr lang="zh-CN" altLang="en-US" sz="1000" dirty="0">
              <a:solidFill>
                <a:srgbClr val="0070C0"/>
              </a:solidFill>
            </a:endParaRPr>
          </a:p>
        </p:txBody>
      </p:sp>
      <p:sp>
        <p:nvSpPr>
          <p:cNvPr id="26" name="文本框 25"/>
          <p:cNvSpPr txBox="1"/>
          <p:nvPr/>
        </p:nvSpPr>
        <p:spPr>
          <a:xfrm>
            <a:off x="6732240" y="1100283"/>
            <a:ext cx="449162" cy="246221"/>
          </a:xfrm>
          <a:prstGeom prst="rect">
            <a:avLst/>
          </a:prstGeom>
          <a:noFill/>
        </p:spPr>
        <p:txBody>
          <a:bodyPr wrap="none" rtlCol="0">
            <a:spAutoFit/>
          </a:bodyPr>
          <a:lstStyle/>
          <a:p>
            <a:r>
              <a:rPr lang="en-US" altLang="zh-CN" sz="1000" b="0" i="0" dirty="0">
                <a:solidFill>
                  <a:srgbClr val="0070C0"/>
                </a:solidFill>
                <a:effectLst/>
                <a:latin typeface="Söhne"/>
              </a:rPr>
              <a:t>After</a:t>
            </a:r>
            <a:endParaRPr lang="zh-CN" altLang="en-US" sz="1000" dirty="0">
              <a:solidFill>
                <a:srgbClr val="0070C0"/>
              </a:solidFill>
            </a:endParaRPr>
          </a:p>
        </p:txBody>
      </p:sp>
      <p:sp>
        <p:nvSpPr>
          <p:cNvPr id="27" name="文本框 26"/>
          <p:cNvSpPr txBox="1"/>
          <p:nvPr/>
        </p:nvSpPr>
        <p:spPr>
          <a:xfrm>
            <a:off x="5648656" y="1100283"/>
            <a:ext cx="534121" cy="246221"/>
          </a:xfrm>
          <a:prstGeom prst="rect">
            <a:avLst/>
          </a:prstGeom>
          <a:noFill/>
        </p:spPr>
        <p:txBody>
          <a:bodyPr wrap="none" rtlCol="0">
            <a:spAutoFit/>
          </a:bodyPr>
          <a:lstStyle/>
          <a:p>
            <a:r>
              <a:rPr lang="en-US" altLang="zh-CN" sz="1000" b="0" i="0" dirty="0">
                <a:solidFill>
                  <a:srgbClr val="0070C0"/>
                </a:solidFill>
                <a:effectLst/>
                <a:latin typeface="Söhne"/>
              </a:rPr>
              <a:t>Before</a:t>
            </a:r>
            <a:endParaRPr lang="zh-CN" altLang="en-US" sz="1000" dirty="0">
              <a:solidFill>
                <a:srgbClr val="0070C0"/>
              </a:solidFill>
            </a:endParaRPr>
          </a:p>
        </p:txBody>
      </p:sp>
      <p:sp>
        <p:nvSpPr>
          <p:cNvPr id="28" name="文本框 27"/>
          <p:cNvSpPr txBox="1"/>
          <p:nvPr/>
        </p:nvSpPr>
        <p:spPr>
          <a:xfrm>
            <a:off x="4349837" y="1100283"/>
            <a:ext cx="449162" cy="246221"/>
          </a:xfrm>
          <a:prstGeom prst="rect">
            <a:avLst/>
          </a:prstGeom>
          <a:noFill/>
        </p:spPr>
        <p:txBody>
          <a:bodyPr wrap="none" rtlCol="0">
            <a:spAutoFit/>
          </a:bodyPr>
          <a:lstStyle/>
          <a:p>
            <a:r>
              <a:rPr lang="en-US" altLang="zh-CN" sz="1000" b="0" i="0" dirty="0">
                <a:solidFill>
                  <a:srgbClr val="0070C0"/>
                </a:solidFill>
                <a:effectLst/>
                <a:latin typeface="Söhne"/>
              </a:rPr>
              <a:t>After</a:t>
            </a:r>
            <a:endParaRPr lang="zh-CN" altLang="en-US" sz="1000" dirty="0">
              <a:solidFill>
                <a:srgbClr val="0070C0"/>
              </a:solidFill>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27651" y="123691"/>
            <a:ext cx="1224069" cy="25245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a:lstStyle/>
          <a:p>
            <a:pPr algn="l"/>
            <a:r>
              <a:rPr lang="en-US" altLang="zh-CN" sz="1400" dirty="0"/>
              <a:t>Case study 2</a:t>
            </a:r>
            <a:endParaRPr lang="en-US" altLang="zh-CN" sz="1400" dirty="0"/>
          </a:p>
        </p:txBody>
      </p:sp>
      <p:sp>
        <p:nvSpPr>
          <p:cNvPr id="3" name="副标题 2"/>
          <p:cNvSpPr>
            <a:spLocks noGrp="1"/>
          </p:cNvSpPr>
          <p:nvPr>
            <p:ph type="subTitle" idx="1"/>
          </p:nvPr>
        </p:nvSpPr>
        <p:spPr>
          <a:xfrm>
            <a:off x="827585" y="445770"/>
            <a:ext cx="7550606" cy="451485"/>
          </a:xfrm>
        </p:spPr>
        <p:style>
          <a:lnRef idx="2">
            <a:schemeClr val="accent1"/>
          </a:lnRef>
          <a:fillRef idx="1">
            <a:schemeClr val="lt1"/>
          </a:fillRef>
          <a:effectRef idx="0">
            <a:schemeClr val="accent1"/>
          </a:effectRef>
          <a:fontRef idx="minor">
            <a:schemeClr val="dk1"/>
          </a:fontRef>
        </p:style>
        <p:txBody>
          <a:bodyPr/>
          <a:lstStyle/>
          <a:p>
            <a:pPr algn="l"/>
            <a:r>
              <a:rPr lang="en-US" altLang="zh-CN" sz="1200" dirty="0"/>
              <a:t>The effect of Remote Ischemic Preconditioning (RIPC) on the clinical prognosis and expression level of serum inflammatory factors in patients with cerebral infarction.</a:t>
            </a:r>
            <a:endParaRPr lang="zh-CN" altLang="en-US" sz="1200" dirty="0"/>
          </a:p>
        </p:txBody>
      </p:sp>
      <p:sp>
        <p:nvSpPr>
          <p:cNvPr id="4" name="文本框 3"/>
          <p:cNvSpPr txBox="1"/>
          <p:nvPr/>
        </p:nvSpPr>
        <p:spPr>
          <a:xfrm>
            <a:off x="827584" y="969645"/>
            <a:ext cx="755060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200" dirty="0"/>
              <a:t>Method: 271 patients with cerebral infarction were collected as study subjects and randomly divided into RIPC group and control group. The RIPC group received limb ischemic preconditioning training and drug treatment, while the control group received only drug treatment.</a:t>
            </a:r>
            <a:endParaRPr lang="zh-CN" altLang="en-US" sz="1200" dirty="0"/>
          </a:p>
        </p:txBody>
      </p:sp>
      <p:sp>
        <p:nvSpPr>
          <p:cNvPr id="6" name="文本框 5"/>
          <p:cNvSpPr txBox="1"/>
          <p:nvPr/>
        </p:nvSpPr>
        <p:spPr>
          <a:xfrm>
            <a:off x="827584" y="1688366"/>
            <a:ext cx="755060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200" dirty="0"/>
              <a:t>Conclusion: As shown in Tables 2 and 3, the NIHSS score improvement in the RIPC group was better than that in the control group after 28 days and 6 months of treatment (P &lt; 0.05); the incidence of cerebral ischemic recurrence in the RIPC group was lower than that in the control group (P &lt; 0.05).</a:t>
            </a:r>
            <a:endParaRPr lang="zh-CN" altLang="en-US" sz="1200" dirty="0"/>
          </a:p>
        </p:txBody>
      </p:sp>
      <p:pic>
        <p:nvPicPr>
          <p:cNvPr id="7" name="图片 6"/>
          <p:cNvPicPr>
            <a:picLocks noChangeAspect="1"/>
          </p:cNvPicPr>
          <p:nvPr>
            <p:custDataLst>
              <p:tags r:id="rId1"/>
            </p:custDataLst>
          </p:nvPr>
        </p:nvPicPr>
        <p:blipFill>
          <a:blip r:embed="rId2"/>
          <a:stretch>
            <a:fillRect/>
          </a:stretch>
        </p:blipFill>
        <p:spPr>
          <a:xfrm>
            <a:off x="1622854" y="2352636"/>
            <a:ext cx="3184601" cy="1374775"/>
          </a:xfrm>
          <a:prstGeom prst="rect">
            <a:avLst/>
          </a:prstGeom>
        </p:spPr>
      </p:pic>
      <p:pic>
        <p:nvPicPr>
          <p:cNvPr id="8" name="图片 7"/>
          <p:cNvPicPr>
            <a:picLocks noChangeAspect="1"/>
          </p:cNvPicPr>
          <p:nvPr/>
        </p:nvPicPr>
        <p:blipFill>
          <a:blip r:embed="rId3"/>
          <a:stretch>
            <a:fillRect/>
          </a:stretch>
        </p:blipFill>
        <p:spPr>
          <a:xfrm>
            <a:off x="1275473" y="3789308"/>
            <a:ext cx="7395210" cy="1664970"/>
          </a:xfrm>
          <a:prstGeom prst="rect">
            <a:avLst/>
          </a:prstGeom>
        </p:spPr>
      </p:pic>
      <p:sp>
        <p:nvSpPr>
          <p:cNvPr id="9" name="流程图: 资料带 8"/>
          <p:cNvSpPr/>
          <p:nvPr/>
        </p:nvSpPr>
        <p:spPr>
          <a:xfrm>
            <a:off x="5076056" y="2427734"/>
            <a:ext cx="3302133" cy="1224151"/>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b="1" dirty="0">
                <a:solidFill>
                  <a:schemeClr val="accent6">
                    <a:lumMod val="50000"/>
                  </a:schemeClr>
                </a:solidFill>
              </a:rPr>
              <a:t>NIHSS: </a:t>
            </a:r>
            <a:endParaRPr lang="en-US" altLang="zh-CN" sz="1000" b="1" dirty="0">
              <a:solidFill>
                <a:schemeClr val="accent6">
                  <a:lumMod val="50000"/>
                </a:schemeClr>
              </a:solidFill>
            </a:endParaRPr>
          </a:p>
          <a:p>
            <a:r>
              <a:rPr lang="en-US" altLang="zh-CN" sz="1000" dirty="0">
                <a:solidFill>
                  <a:schemeClr val="bg2">
                    <a:lumMod val="75000"/>
                  </a:schemeClr>
                </a:solidFill>
              </a:rPr>
              <a:t>A scoring system used to evaluate the severity of cerebral infarction in stroke patients. </a:t>
            </a:r>
            <a:r>
              <a:rPr lang="en-US" altLang="zh-CN" sz="1000" b="1" dirty="0">
                <a:solidFill>
                  <a:srgbClr val="FF0000"/>
                </a:solidFill>
              </a:rPr>
              <a:t>The lower the score, the milder the condition of cerebral infarction</a:t>
            </a:r>
            <a:r>
              <a:rPr lang="en-US" altLang="zh-CN" sz="1000" dirty="0">
                <a:solidFill>
                  <a:srgbClr val="FF0000"/>
                </a:solidFill>
              </a:rPr>
              <a:t>.</a:t>
            </a:r>
            <a:endParaRPr lang="zh-CN" altLang="en-US" sz="1000" dirty="0">
              <a:solidFill>
                <a:srgbClr val="FF0000"/>
              </a:solidFill>
            </a:endParaRPr>
          </a:p>
        </p:txBody>
      </p:sp>
      <p:sp>
        <p:nvSpPr>
          <p:cNvPr id="5" name="文本框 4"/>
          <p:cNvSpPr txBox="1"/>
          <p:nvPr/>
        </p:nvSpPr>
        <p:spPr>
          <a:xfrm>
            <a:off x="1718962" y="2525097"/>
            <a:ext cx="569387" cy="230832"/>
          </a:xfrm>
          <a:prstGeom prst="rect">
            <a:avLst/>
          </a:prstGeom>
          <a:noFill/>
        </p:spPr>
        <p:txBody>
          <a:bodyPr wrap="none" rtlCol="0">
            <a:spAutoFit/>
          </a:bodyPr>
          <a:lstStyle/>
          <a:p>
            <a:r>
              <a:rPr lang="en-US" altLang="zh-CN" sz="900" dirty="0">
                <a:solidFill>
                  <a:srgbClr val="0070C0"/>
                </a:solidFill>
              </a:rPr>
              <a:t>Table 2</a:t>
            </a:r>
            <a:endParaRPr lang="zh-CN" altLang="en-US" sz="900" dirty="0">
              <a:solidFill>
                <a:srgbClr val="0070C0"/>
              </a:solidFill>
            </a:endParaRPr>
          </a:p>
        </p:txBody>
      </p:sp>
      <p:sp>
        <p:nvSpPr>
          <p:cNvPr id="10" name="文本框 9"/>
          <p:cNvSpPr txBox="1"/>
          <p:nvPr/>
        </p:nvSpPr>
        <p:spPr>
          <a:xfrm>
            <a:off x="683568" y="3274408"/>
            <a:ext cx="1018227" cy="230832"/>
          </a:xfrm>
          <a:prstGeom prst="rect">
            <a:avLst/>
          </a:prstGeom>
          <a:noFill/>
        </p:spPr>
        <p:txBody>
          <a:bodyPr wrap="none" rtlCol="0">
            <a:spAutoFit/>
          </a:bodyPr>
          <a:lstStyle/>
          <a:p>
            <a:r>
              <a:rPr lang="en-US" altLang="zh-CN" sz="900" dirty="0">
                <a:solidFill>
                  <a:srgbClr val="0070C0"/>
                </a:solidFill>
              </a:rPr>
              <a:t>The RIPC group</a:t>
            </a:r>
            <a:endParaRPr lang="zh-CN" altLang="en-US" sz="900" dirty="0">
              <a:solidFill>
                <a:srgbClr val="0070C0"/>
              </a:solidFill>
            </a:endParaRPr>
          </a:p>
        </p:txBody>
      </p:sp>
      <p:sp>
        <p:nvSpPr>
          <p:cNvPr id="11" name="文本框 10"/>
          <p:cNvSpPr txBox="1"/>
          <p:nvPr/>
        </p:nvSpPr>
        <p:spPr>
          <a:xfrm>
            <a:off x="651507" y="3105562"/>
            <a:ext cx="1050288" cy="230832"/>
          </a:xfrm>
          <a:prstGeom prst="rect">
            <a:avLst/>
          </a:prstGeom>
          <a:noFill/>
        </p:spPr>
        <p:txBody>
          <a:bodyPr wrap="none" rtlCol="0">
            <a:spAutoFit/>
          </a:bodyPr>
          <a:lstStyle/>
          <a:p>
            <a:r>
              <a:rPr lang="en-US" altLang="zh-CN" sz="900" dirty="0">
                <a:solidFill>
                  <a:srgbClr val="0070C0"/>
                </a:solidFill>
              </a:rPr>
              <a:t>the control group</a:t>
            </a:r>
            <a:endParaRPr lang="zh-CN" altLang="en-US" sz="900" dirty="0">
              <a:solidFill>
                <a:srgbClr val="0070C0"/>
              </a:solidFill>
            </a:endParaRPr>
          </a:p>
        </p:txBody>
      </p:sp>
      <p:sp>
        <p:nvSpPr>
          <p:cNvPr id="12" name="文本框 11"/>
          <p:cNvSpPr txBox="1"/>
          <p:nvPr/>
        </p:nvSpPr>
        <p:spPr>
          <a:xfrm>
            <a:off x="2627784" y="2769437"/>
            <a:ext cx="524503" cy="230832"/>
          </a:xfrm>
          <a:prstGeom prst="rect">
            <a:avLst/>
          </a:prstGeom>
          <a:noFill/>
        </p:spPr>
        <p:txBody>
          <a:bodyPr wrap="square" rtlCol="0">
            <a:spAutoFit/>
          </a:bodyPr>
          <a:lstStyle/>
          <a:p>
            <a:r>
              <a:rPr lang="en-US" altLang="zh-CN" sz="900" dirty="0">
                <a:solidFill>
                  <a:srgbClr val="0070C0"/>
                </a:solidFill>
              </a:rPr>
              <a:t>Before</a:t>
            </a:r>
            <a:endParaRPr lang="zh-CN" altLang="en-US" sz="900" dirty="0">
              <a:solidFill>
                <a:srgbClr val="0070C0"/>
              </a:solidFill>
            </a:endParaRPr>
          </a:p>
        </p:txBody>
      </p:sp>
      <p:sp>
        <p:nvSpPr>
          <p:cNvPr id="13" name="文本框 12"/>
          <p:cNvSpPr txBox="1"/>
          <p:nvPr/>
        </p:nvSpPr>
        <p:spPr>
          <a:xfrm>
            <a:off x="1994139" y="2742475"/>
            <a:ext cx="629147" cy="230832"/>
          </a:xfrm>
          <a:prstGeom prst="rect">
            <a:avLst/>
          </a:prstGeom>
          <a:noFill/>
        </p:spPr>
        <p:txBody>
          <a:bodyPr wrap="square" rtlCol="0">
            <a:spAutoFit/>
          </a:bodyPr>
          <a:lstStyle/>
          <a:p>
            <a:r>
              <a:rPr lang="en-US" altLang="zh-CN" sz="900" dirty="0">
                <a:solidFill>
                  <a:srgbClr val="0070C0"/>
                </a:solidFill>
              </a:rPr>
              <a:t>Patients</a:t>
            </a:r>
            <a:endParaRPr lang="zh-CN" altLang="en-US" sz="900" dirty="0">
              <a:solidFill>
                <a:srgbClr val="0070C0"/>
              </a:solidFill>
            </a:endParaRPr>
          </a:p>
        </p:txBody>
      </p:sp>
      <p:sp>
        <p:nvSpPr>
          <p:cNvPr id="14" name="文本框 13"/>
          <p:cNvSpPr txBox="1"/>
          <p:nvPr/>
        </p:nvSpPr>
        <p:spPr>
          <a:xfrm>
            <a:off x="2994573" y="2371539"/>
            <a:ext cx="941283" cy="230832"/>
          </a:xfrm>
          <a:prstGeom prst="rect">
            <a:avLst/>
          </a:prstGeom>
          <a:noFill/>
        </p:spPr>
        <p:txBody>
          <a:bodyPr wrap="none" rtlCol="0">
            <a:spAutoFit/>
          </a:bodyPr>
          <a:lstStyle/>
          <a:p>
            <a:r>
              <a:rPr lang="en-US" altLang="zh-CN" sz="900" dirty="0">
                <a:solidFill>
                  <a:srgbClr val="0070C0"/>
                </a:solidFill>
              </a:rPr>
              <a:t>NIHSS scoring</a:t>
            </a:r>
            <a:endParaRPr lang="zh-CN" altLang="en-US" sz="900" dirty="0">
              <a:solidFill>
                <a:srgbClr val="0070C0"/>
              </a:solidFill>
            </a:endParaRPr>
          </a:p>
        </p:txBody>
      </p:sp>
      <p:sp>
        <p:nvSpPr>
          <p:cNvPr id="15" name="文本框 14"/>
          <p:cNvSpPr txBox="1"/>
          <p:nvPr/>
        </p:nvSpPr>
        <p:spPr>
          <a:xfrm>
            <a:off x="3851920" y="2756011"/>
            <a:ext cx="1236236" cy="230832"/>
          </a:xfrm>
          <a:prstGeom prst="rect">
            <a:avLst/>
          </a:prstGeom>
          <a:noFill/>
        </p:spPr>
        <p:txBody>
          <a:bodyPr wrap="none" rtlCol="0">
            <a:spAutoFit/>
          </a:bodyPr>
          <a:lstStyle/>
          <a:p>
            <a:r>
              <a:rPr lang="en-US" altLang="zh-CN" sz="900" dirty="0">
                <a:solidFill>
                  <a:srgbClr val="0070C0"/>
                </a:solidFill>
              </a:rPr>
              <a:t>After(28 d/6 months)</a:t>
            </a:r>
            <a:endParaRPr lang="zh-CN" altLang="en-US" sz="900" dirty="0">
              <a:solidFill>
                <a:srgbClr val="0070C0"/>
              </a:solidFill>
            </a:endParaRPr>
          </a:p>
        </p:txBody>
      </p:sp>
      <p:sp>
        <p:nvSpPr>
          <p:cNvPr id="16" name="文本框 15"/>
          <p:cNvSpPr txBox="1"/>
          <p:nvPr/>
        </p:nvSpPr>
        <p:spPr>
          <a:xfrm>
            <a:off x="2699792" y="3827319"/>
            <a:ext cx="569387" cy="230832"/>
          </a:xfrm>
          <a:prstGeom prst="rect">
            <a:avLst/>
          </a:prstGeom>
          <a:noFill/>
        </p:spPr>
        <p:txBody>
          <a:bodyPr wrap="none" rtlCol="0">
            <a:spAutoFit/>
          </a:bodyPr>
          <a:lstStyle/>
          <a:p>
            <a:r>
              <a:rPr lang="en-US" altLang="zh-CN" sz="900" dirty="0">
                <a:solidFill>
                  <a:srgbClr val="0070C0"/>
                </a:solidFill>
              </a:rPr>
              <a:t>Table 3</a:t>
            </a:r>
            <a:endParaRPr lang="zh-CN" altLang="en-US" sz="900" dirty="0">
              <a:solidFill>
                <a:srgbClr val="0070C0"/>
              </a:solidFill>
            </a:endParaRPr>
          </a:p>
        </p:txBody>
      </p:sp>
      <p:sp>
        <p:nvSpPr>
          <p:cNvPr id="17" name="文本框 16"/>
          <p:cNvSpPr txBox="1"/>
          <p:nvPr/>
        </p:nvSpPr>
        <p:spPr>
          <a:xfrm>
            <a:off x="1842541" y="3674980"/>
            <a:ext cx="5929828" cy="230832"/>
          </a:xfrm>
          <a:prstGeom prst="rect">
            <a:avLst/>
          </a:prstGeom>
          <a:noFill/>
        </p:spPr>
        <p:txBody>
          <a:bodyPr wrap="none" rtlCol="0">
            <a:spAutoFit/>
          </a:bodyPr>
          <a:lstStyle/>
          <a:p>
            <a:r>
              <a:rPr lang="en-US" altLang="zh-CN" sz="900" dirty="0">
                <a:solidFill>
                  <a:srgbClr val="0070C0"/>
                </a:solidFill>
              </a:rPr>
              <a:t>The changes in the expression levels of </a:t>
            </a:r>
            <a:r>
              <a:rPr lang="en-US" altLang="zh-CN" sz="900" b="1" dirty="0">
                <a:solidFill>
                  <a:srgbClr val="CC6600"/>
                </a:solidFill>
              </a:rPr>
              <a:t>inflammatory factors </a:t>
            </a:r>
            <a:r>
              <a:rPr lang="en-US" altLang="zh-CN" sz="900" dirty="0">
                <a:solidFill>
                  <a:srgbClr val="0070C0"/>
                </a:solidFill>
              </a:rPr>
              <a:t>before and after treatment in 2 groups of patients</a:t>
            </a:r>
            <a:endParaRPr lang="zh-CN" altLang="en-US" sz="900" dirty="0">
              <a:solidFill>
                <a:srgbClr val="0070C0"/>
              </a:solidFill>
            </a:endParaRPr>
          </a:p>
        </p:txBody>
      </p:sp>
      <p:sp>
        <p:nvSpPr>
          <p:cNvPr id="18" name="文本框 17"/>
          <p:cNvSpPr txBox="1"/>
          <p:nvPr/>
        </p:nvSpPr>
        <p:spPr>
          <a:xfrm>
            <a:off x="427881" y="4462903"/>
            <a:ext cx="1050288" cy="230832"/>
          </a:xfrm>
          <a:prstGeom prst="rect">
            <a:avLst/>
          </a:prstGeom>
          <a:noFill/>
        </p:spPr>
        <p:txBody>
          <a:bodyPr wrap="none" rtlCol="0">
            <a:spAutoFit/>
          </a:bodyPr>
          <a:lstStyle/>
          <a:p>
            <a:r>
              <a:rPr lang="en-US" altLang="zh-CN" sz="900" dirty="0">
                <a:solidFill>
                  <a:srgbClr val="0070C0"/>
                </a:solidFill>
              </a:rPr>
              <a:t>the control group</a:t>
            </a:r>
            <a:endParaRPr lang="zh-CN" altLang="en-US" sz="900" dirty="0">
              <a:solidFill>
                <a:srgbClr val="0070C0"/>
              </a:solidFill>
            </a:endParaRPr>
          </a:p>
        </p:txBody>
      </p:sp>
      <p:sp>
        <p:nvSpPr>
          <p:cNvPr id="19" name="文本框 18"/>
          <p:cNvSpPr txBox="1"/>
          <p:nvPr/>
        </p:nvSpPr>
        <p:spPr>
          <a:xfrm>
            <a:off x="495341" y="4659642"/>
            <a:ext cx="979755" cy="230832"/>
          </a:xfrm>
          <a:prstGeom prst="rect">
            <a:avLst/>
          </a:prstGeom>
          <a:noFill/>
        </p:spPr>
        <p:txBody>
          <a:bodyPr wrap="none" rtlCol="0">
            <a:spAutoFit/>
          </a:bodyPr>
          <a:lstStyle/>
          <a:p>
            <a:r>
              <a:rPr lang="en-US" altLang="zh-CN" sz="900" dirty="0">
                <a:solidFill>
                  <a:srgbClr val="0070C0"/>
                </a:solidFill>
              </a:rPr>
              <a:t>the RIPC group</a:t>
            </a:r>
            <a:endParaRPr lang="zh-CN" altLang="en-US" sz="900" dirty="0">
              <a:solidFill>
                <a:srgbClr val="0070C0"/>
              </a:solidFill>
            </a:endParaRPr>
          </a:p>
        </p:txBody>
      </p:sp>
      <p:sp>
        <p:nvSpPr>
          <p:cNvPr id="20" name="文本框 19"/>
          <p:cNvSpPr txBox="1"/>
          <p:nvPr/>
        </p:nvSpPr>
        <p:spPr>
          <a:xfrm>
            <a:off x="1858554" y="4127303"/>
            <a:ext cx="524503" cy="230832"/>
          </a:xfrm>
          <a:prstGeom prst="rect">
            <a:avLst/>
          </a:prstGeom>
          <a:noFill/>
        </p:spPr>
        <p:txBody>
          <a:bodyPr wrap="square" rtlCol="0">
            <a:spAutoFit/>
          </a:bodyPr>
          <a:lstStyle/>
          <a:p>
            <a:r>
              <a:rPr lang="en-US" altLang="zh-CN" sz="900" dirty="0">
                <a:solidFill>
                  <a:srgbClr val="0070C0"/>
                </a:solidFill>
                <a:highlight>
                  <a:srgbClr val="FFFF00"/>
                </a:highlight>
              </a:rPr>
              <a:t>Before</a:t>
            </a:r>
            <a:endParaRPr lang="zh-CN" altLang="en-US" sz="900" dirty="0">
              <a:solidFill>
                <a:srgbClr val="0070C0"/>
              </a:solidFill>
              <a:highlight>
                <a:srgbClr val="FFFF00"/>
              </a:highlight>
            </a:endParaRPr>
          </a:p>
        </p:txBody>
      </p:sp>
      <p:sp>
        <p:nvSpPr>
          <p:cNvPr id="22" name="文本框 21"/>
          <p:cNvSpPr txBox="1"/>
          <p:nvPr/>
        </p:nvSpPr>
        <p:spPr>
          <a:xfrm>
            <a:off x="4991670" y="4127303"/>
            <a:ext cx="524503" cy="230832"/>
          </a:xfrm>
          <a:prstGeom prst="rect">
            <a:avLst/>
          </a:prstGeom>
          <a:noFill/>
        </p:spPr>
        <p:txBody>
          <a:bodyPr wrap="square" rtlCol="0">
            <a:spAutoFit/>
          </a:bodyPr>
          <a:lstStyle/>
          <a:p>
            <a:r>
              <a:rPr lang="en-US" altLang="zh-CN" sz="900" dirty="0">
                <a:solidFill>
                  <a:srgbClr val="0070C0"/>
                </a:solidFill>
                <a:highlight>
                  <a:srgbClr val="FFFF00"/>
                </a:highlight>
              </a:rPr>
              <a:t>Before</a:t>
            </a:r>
            <a:endParaRPr lang="zh-CN" altLang="en-US" sz="900" dirty="0">
              <a:solidFill>
                <a:srgbClr val="0070C0"/>
              </a:solidFill>
              <a:highlight>
                <a:srgbClr val="FFFF00"/>
              </a:highlight>
            </a:endParaRPr>
          </a:p>
        </p:txBody>
      </p:sp>
      <p:sp>
        <p:nvSpPr>
          <p:cNvPr id="23" name="文本框 22"/>
          <p:cNvSpPr txBox="1"/>
          <p:nvPr/>
        </p:nvSpPr>
        <p:spPr>
          <a:xfrm>
            <a:off x="3411142" y="4127303"/>
            <a:ext cx="524503" cy="230832"/>
          </a:xfrm>
          <a:prstGeom prst="rect">
            <a:avLst/>
          </a:prstGeom>
          <a:noFill/>
        </p:spPr>
        <p:txBody>
          <a:bodyPr wrap="square" rtlCol="0">
            <a:spAutoFit/>
          </a:bodyPr>
          <a:lstStyle/>
          <a:p>
            <a:r>
              <a:rPr lang="en-US" altLang="zh-CN" sz="900" dirty="0">
                <a:solidFill>
                  <a:srgbClr val="0070C0"/>
                </a:solidFill>
                <a:highlight>
                  <a:srgbClr val="FFFF00"/>
                </a:highlight>
              </a:rPr>
              <a:t>Before</a:t>
            </a:r>
            <a:endParaRPr lang="zh-CN" altLang="en-US" sz="900" dirty="0">
              <a:solidFill>
                <a:srgbClr val="0070C0"/>
              </a:solidFill>
              <a:highlight>
                <a:srgbClr val="FFFF00"/>
              </a:highlight>
            </a:endParaRPr>
          </a:p>
        </p:txBody>
      </p:sp>
      <p:sp>
        <p:nvSpPr>
          <p:cNvPr id="24" name="文本框 23"/>
          <p:cNvSpPr txBox="1"/>
          <p:nvPr/>
        </p:nvSpPr>
        <p:spPr>
          <a:xfrm>
            <a:off x="6593592" y="4127303"/>
            <a:ext cx="524503" cy="230832"/>
          </a:xfrm>
          <a:prstGeom prst="rect">
            <a:avLst/>
          </a:prstGeom>
          <a:noFill/>
        </p:spPr>
        <p:txBody>
          <a:bodyPr wrap="square" rtlCol="0">
            <a:spAutoFit/>
          </a:bodyPr>
          <a:lstStyle/>
          <a:p>
            <a:r>
              <a:rPr lang="en-US" altLang="zh-CN" sz="900" dirty="0">
                <a:solidFill>
                  <a:srgbClr val="0070C0"/>
                </a:solidFill>
                <a:highlight>
                  <a:srgbClr val="FFFF00"/>
                </a:highlight>
              </a:rPr>
              <a:t>Before</a:t>
            </a:r>
            <a:endParaRPr lang="zh-CN" altLang="en-US" sz="900" dirty="0">
              <a:solidFill>
                <a:srgbClr val="0070C0"/>
              </a:solidFill>
              <a:highlight>
                <a:srgbClr val="FFFF00"/>
              </a:highlight>
            </a:endParaRPr>
          </a:p>
        </p:txBody>
      </p:sp>
      <p:sp>
        <p:nvSpPr>
          <p:cNvPr id="25" name="文本框 24"/>
          <p:cNvSpPr txBox="1"/>
          <p:nvPr/>
        </p:nvSpPr>
        <p:spPr>
          <a:xfrm>
            <a:off x="2723821" y="4003028"/>
            <a:ext cx="687135" cy="369332"/>
          </a:xfrm>
          <a:prstGeom prst="rect">
            <a:avLst/>
          </a:prstGeom>
          <a:noFill/>
        </p:spPr>
        <p:txBody>
          <a:bodyPr wrap="square" rtlCol="0">
            <a:spAutoFit/>
          </a:bodyPr>
          <a:lstStyle/>
          <a:p>
            <a:pPr algn="ctr"/>
            <a:r>
              <a:rPr lang="en-US" altLang="zh-CN" sz="900" dirty="0">
                <a:solidFill>
                  <a:srgbClr val="0070C0"/>
                </a:solidFill>
                <a:highlight>
                  <a:srgbClr val="FFFF00"/>
                </a:highlight>
              </a:rPr>
              <a:t>After 28 days</a:t>
            </a:r>
            <a:endParaRPr lang="zh-CN" altLang="en-US" sz="900" dirty="0">
              <a:solidFill>
                <a:srgbClr val="0070C0"/>
              </a:solidFill>
              <a:highlight>
                <a:srgbClr val="FFFF00"/>
              </a:highlight>
            </a:endParaRPr>
          </a:p>
        </p:txBody>
      </p:sp>
      <p:sp>
        <p:nvSpPr>
          <p:cNvPr id="26" name="文本框 25"/>
          <p:cNvSpPr txBox="1"/>
          <p:nvPr/>
        </p:nvSpPr>
        <p:spPr>
          <a:xfrm>
            <a:off x="4305649" y="3999608"/>
            <a:ext cx="687135" cy="369332"/>
          </a:xfrm>
          <a:prstGeom prst="rect">
            <a:avLst/>
          </a:prstGeom>
          <a:noFill/>
        </p:spPr>
        <p:txBody>
          <a:bodyPr wrap="square" rtlCol="0">
            <a:spAutoFit/>
          </a:bodyPr>
          <a:lstStyle/>
          <a:p>
            <a:pPr algn="ctr"/>
            <a:r>
              <a:rPr lang="en-US" altLang="zh-CN" sz="900" dirty="0">
                <a:solidFill>
                  <a:srgbClr val="0070C0"/>
                </a:solidFill>
                <a:highlight>
                  <a:srgbClr val="FFFF00"/>
                </a:highlight>
              </a:rPr>
              <a:t>After 28 days</a:t>
            </a:r>
            <a:endParaRPr lang="zh-CN" altLang="en-US" sz="900" dirty="0">
              <a:solidFill>
                <a:srgbClr val="0070C0"/>
              </a:solidFill>
              <a:highlight>
                <a:srgbClr val="FFFF00"/>
              </a:highlight>
            </a:endParaRPr>
          </a:p>
        </p:txBody>
      </p:sp>
      <p:sp>
        <p:nvSpPr>
          <p:cNvPr id="27" name="文本框 26"/>
          <p:cNvSpPr txBox="1"/>
          <p:nvPr/>
        </p:nvSpPr>
        <p:spPr>
          <a:xfrm>
            <a:off x="5824124" y="3989189"/>
            <a:ext cx="687135" cy="369332"/>
          </a:xfrm>
          <a:prstGeom prst="rect">
            <a:avLst/>
          </a:prstGeom>
          <a:noFill/>
        </p:spPr>
        <p:txBody>
          <a:bodyPr wrap="square" rtlCol="0">
            <a:spAutoFit/>
          </a:bodyPr>
          <a:lstStyle/>
          <a:p>
            <a:pPr algn="ctr"/>
            <a:r>
              <a:rPr lang="en-US" altLang="zh-CN" sz="900" dirty="0">
                <a:solidFill>
                  <a:srgbClr val="0070C0"/>
                </a:solidFill>
                <a:highlight>
                  <a:srgbClr val="FFFF00"/>
                </a:highlight>
              </a:rPr>
              <a:t>After 28 days</a:t>
            </a:r>
            <a:endParaRPr lang="zh-CN" altLang="en-US" sz="900" dirty="0">
              <a:solidFill>
                <a:srgbClr val="0070C0"/>
              </a:solidFill>
              <a:highlight>
                <a:srgbClr val="FFFF00"/>
              </a:highlight>
            </a:endParaRPr>
          </a:p>
        </p:txBody>
      </p:sp>
      <p:sp>
        <p:nvSpPr>
          <p:cNvPr id="28" name="文本框 27"/>
          <p:cNvSpPr txBox="1"/>
          <p:nvPr/>
        </p:nvSpPr>
        <p:spPr>
          <a:xfrm>
            <a:off x="7401509" y="3989189"/>
            <a:ext cx="687135" cy="369332"/>
          </a:xfrm>
          <a:prstGeom prst="rect">
            <a:avLst/>
          </a:prstGeom>
          <a:noFill/>
        </p:spPr>
        <p:txBody>
          <a:bodyPr wrap="square" rtlCol="0">
            <a:spAutoFit/>
          </a:bodyPr>
          <a:lstStyle/>
          <a:p>
            <a:pPr algn="ctr"/>
            <a:r>
              <a:rPr lang="en-US" altLang="zh-CN" sz="900" dirty="0">
                <a:solidFill>
                  <a:srgbClr val="0070C0"/>
                </a:solidFill>
                <a:highlight>
                  <a:srgbClr val="FFFF00"/>
                </a:highlight>
              </a:rPr>
              <a:t>After 28 days</a:t>
            </a:r>
            <a:endParaRPr lang="zh-CN" altLang="en-US" sz="900" dirty="0">
              <a:solidFill>
                <a:srgbClr val="0070C0"/>
              </a:solidFill>
              <a:highlight>
                <a:srgbClr val="FFFF00"/>
              </a:highlight>
            </a:endParaRPr>
          </a:p>
        </p:txBody>
      </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44008" y="195297"/>
            <a:ext cx="3816024" cy="28294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a:lstStyle/>
          <a:p>
            <a:pPr algn="l"/>
            <a:br>
              <a:rPr lang="en-US" altLang="zh-CN" sz="1350" dirty="0"/>
            </a:br>
            <a:r>
              <a:rPr lang="en-US" altLang="zh-CN" sz="1350" dirty="0"/>
              <a:t>Comparison of Medications, Prices, and Effects</a:t>
            </a:r>
            <a:endParaRPr lang="zh-CN" altLang="en-US" sz="1350" dirty="0"/>
          </a:p>
        </p:txBody>
      </p:sp>
      <p:sp>
        <p:nvSpPr>
          <p:cNvPr id="3" name="副标题 2"/>
          <p:cNvSpPr>
            <a:spLocks noGrp="1"/>
          </p:cNvSpPr>
          <p:nvPr>
            <p:ph type="subTitle" idx="1"/>
          </p:nvPr>
        </p:nvSpPr>
        <p:spPr>
          <a:xfrm>
            <a:off x="1043608" y="4228465"/>
            <a:ext cx="6891163" cy="714375"/>
          </a:xfrm>
        </p:spPr>
        <p:style>
          <a:lnRef idx="2">
            <a:schemeClr val="accent1"/>
          </a:lnRef>
          <a:fillRef idx="1">
            <a:schemeClr val="lt1"/>
          </a:fillRef>
          <a:effectRef idx="0">
            <a:schemeClr val="accent1"/>
          </a:effectRef>
          <a:fontRef idx="minor">
            <a:schemeClr val="dk1"/>
          </a:fontRef>
        </p:style>
        <p:txBody>
          <a:bodyPr/>
          <a:lstStyle/>
          <a:p>
            <a:pPr algn="l"/>
            <a:r>
              <a:rPr lang="en-US" altLang="zh-CN" sz="900" b="1" dirty="0"/>
              <a:t>knowledge acquisition:</a:t>
            </a:r>
            <a:endParaRPr lang="en-US" altLang="zh-CN" sz="900" b="1" dirty="0"/>
          </a:p>
          <a:p>
            <a:pPr algn="l"/>
            <a:r>
              <a:rPr lang="en-US" altLang="zh-CN" sz="900" dirty="0">
                <a:solidFill>
                  <a:srgbClr val="CC6600"/>
                </a:solidFill>
              </a:rPr>
              <a:t>Medicine is like a double-edged sword. Our liver is responsible for detoxifying drugs. Long-term use of drugs will certainly damage our liver and kidneys, and much of this damage is </a:t>
            </a:r>
            <a:r>
              <a:rPr lang="en-US" altLang="zh-CN" sz="900" dirty="0" err="1">
                <a:solidFill>
                  <a:srgbClr val="CC6600"/>
                </a:solidFill>
              </a:rPr>
              <a:t>irreversible.The</a:t>
            </a:r>
            <a:r>
              <a:rPr lang="en-US" altLang="zh-CN" sz="900" dirty="0">
                <a:solidFill>
                  <a:srgbClr val="CC6600"/>
                </a:solidFill>
              </a:rPr>
              <a:t> main side effects include gastrointestinal reactions, allergic reactions, and liver and kidney dysfunction.</a:t>
            </a:r>
            <a:endParaRPr lang="zh-CN" altLang="en-US" sz="900" dirty="0">
              <a:solidFill>
                <a:srgbClr val="CC6600"/>
              </a:solidFill>
            </a:endParaRPr>
          </a:p>
        </p:txBody>
      </p:sp>
      <p:graphicFrame>
        <p:nvGraphicFramePr>
          <p:cNvPr id="4" name="表格 3"/>
          <p:cNvGraphicFramePr/>
          <p:nvPr>
            <p:custDataLst>
              <p:tags r:id="rId1"/>
            </p:custDataLst>
          </p:nvPr>
        </p:nvGraphicFramePr>
        <p:xfrm>
          <a:off x="1044008" y="735459"/>
          <a:ext cx="6891162" cy="3223300"/>
        </p:xfrm>
        <a:graphic>
          <a:graphicData uri="http://schemas.openxmlformats.org/drawingml/2006/table">
            <a:tbl>
              <a:tblPr firstRow="1" bandRow="1">
                <a:tableStyleId>{5C22544A-7EE6-4342-B048-85BDC9FD1C3A}</a:tableStyleId>
              </a:tblPr>
              <a:tblGrid>
                <a:gridCol w="2673235"/>
                <a:gridCol w="1070781"/>
                <a:gridCol w="3147146"/>
              </a:tblGrid>
              <a:tr h="274320">
                <a:tc>
                  <a:txBody>
                    <a:bodyPr/>
                    <a:lstStyle/>
                    <a:p>
                      <a:pPr algn="l">
                        <a:buNone/>
                      </a:pPr>
                      <a:r>
                        <a:rPr lang="en-US" altLang="zh-CN" sz="1350" dirty="0"/>
                        <a:t>Medication</a:t>
                      </a:r>
                      <a:endParaRPr lang="zh-CN" altLang="en-US" sz="1350" dirty="0"/>
                    </a:p>
                  </a:txBody>
                  <a:tcPr marL="68591" marR="68591" marT="34295" marB="34295"/>
                </a:tc>
                <a:tc>
                  <a:txBody>
                    <a:bodyPr/>
                    <a:lstStyle/>
                    <a:p>
                      <a:pPr algn="l">
                        <a:buNone/>
                      </a:pPr>
                      <a:r>
                        <a:rPr lang="en-US" altLang="zh-CN" sz="1350"/>
                        <a:t>Unit Price</a:t>
                      </a:r>
                      <a:endParaRPr lang="zh-CN" altLang="en-US" sz="1350" dirty="0"/>
                    </a:p>
                  </a:txBody>
                  <a:tcPr marL="68591" marR="68591" marT="34295" marB="34295"/>
                </a:tc>
                <a:tc>
                  <a:txBody>
                    <a:bodyPr/>
                    <a:lstStyle/>
                    <a:p>
                      <a:pPr algn="l">
                        <a:buNone/>
                      </a:pPr>
                      <a:r>
                        <a:rPr lang="en-US" altLang="zh-CN" sz="1350" dirty="0"/>
                        <a:t>Effects</a:t>
                      </a:r>
                      <a:endParaRPr lang="zh-CN" altLang="en-US" sz="1350" dirty="0"/>
                    </a:p>
                  </a:txBody>
                  <a:tcPr marL="68591" marR="68591" marT="34295" marB="34295"/>
                </a:tc>
              </a:tr>
              <a:tr h="685800">
                <a:tc>
                  <a:txBody>
                    <a:bodyPr/>
                    <a:lstStyle/>
                    <a:p>
                      <a:pPr>
                        <a:buNone/>
                      </a:pPr>
                      <a:r>
                        <a:rPr lang="en-US" altLang="zh-CN" sz="1350" dirty="0"/>
                        <a:t>Aspirin Enteric-Coated Tablets (100mg30 tablets) for 30 days</a:t>
                      </a:r>
                      <a:endParaRPr lang="zh-CN" altLang="en-US" sz="1350" dirty="0"/>
                    </a:p>
                  </a:txBody>
                  <a:tcPr marL="68591" marR="68591" marT="34295" marB="34295"/>
                </a:tc>
                <a:tc>
                  <a:txBody>
                    <a:bodyPr/>
                    <a:lstStyle/>
                    <a:p>
                      <a:pPr>
                        <a:buNone/>
                      </a:pPr>
                      <a:r>
                        <a:rPr lang="en-US" altLang="zh-CN" sz="1350" dirty="0"/>
                        <a:t>21.5CNY</a:t>
                      </a:r>
                      <a:endParaRPr lang="zh-CN" altLang="en-US" sz="1350" dirty="0"/>
                    </a:p>
                  </a:txBody>
                  <a:tcPr marL="68591" marR="68591" marT="34295" marB="34295"/>
                </a:tc>
                <a:tc>
                  <a:txBody>
                    <a:bodyPr/>
                    <a:lstStyle/>
                    <a:p>
                      <a:pPr>
                        <a:buNone/>
                      </a:pPr>
                      <a:r>
                        <a:rPr lang="en-US" altLang="zh-CN" sz="1350" dirty="0"/>
                        <a:t>Used to prevent recurrent myocardial infarction and secondary stroke</a:t>
                      </a:r>
                      <a:endParaRPr lang="zh-CN" altLang="en-US" sz="1350" dirty="0"/>
                    </a:p>
                  </a:txBody>
                  <a:tcPr marL="68591" marR="68591" marT="34295" marB="34295"/>
                </a:tc>
              </a:tr>
              <a:tr h="685800">
                <a:tc>
                  <a:txBody>
                    <a:bodyPr/>
                    <a:lstStyle/>
                    <a:p>
                      <a:pPr>
                        <a:buNone/>
                      </a:pPr>
                      <a:r>
                        <a:rPr lang="en-US" altLang="zh-CN" sz="1350" dirty="0"/>
                        <a:t>Clopidogrel Hydrogen Sulfate Tablets (75mg 7 tablets) for 7 days</a:t>
                      </a:r>
                      <a:endParaRPr lang="zh-CN" altLang="en-US" sz="1350" dirty="0"/>
                    </a:p>
                  </a:txBody>
                  <a:tcPr marL="68591" marR="68591" marT="34295" marB="34295"/>
                </a:tc>
                <a:tc>
                  <a:txBody>
                    <a:bodyPr/>
                    <a:lstStyle/>
                    <a:p>
                      <a:pPr>
                        <a:buNone/>
                      </a:pPr>
                      <a:r>
                        <a:rPr lang="en-US" altLang="zh-CN" sz="1350" dirty="0"/>
                        <a:t>31CNY</a:t>
                      </a:r>
                      <a:endParaRPr lang="zh-CN" altLang="en-US" sz="1350" dirty="0"/>
                    </a:p>
                  </a:txBody>
                  <a:tcPr marL="68591" marR="68591" marT="34295" marB="34295"/>
                </a:tc>
                <a:tc>
                  <a:txBody>
                    <a:bodyPr/>
                    <a:lstStyle/>
                    <a:p>
                      <a:pPr>
                        <a:buNone/>
                      </a:pPr>
                      <a:r>
                        <a:rPr lang="en-US" altLang="zh-CN" sz="1350" dirty="0"/>
                        <a:t>Suitable for atherosclerosis and unstable angina</a:t>
                      </a:r>
                      <a:endParaRPr lang="zh-CN" altLang="en-US" sz="1350" dirty="0"/>
                    </a:p>
                  </a:txBody>
                  <a:tcPr marL="68591" marR="68591" marT="34295" marB="34295"/>
                </a:tc>
              </a:tr>
              <a:tr h="685800">
                <a:tc>
                  <a:txBody>
                    <a:bodyPr/>
                    <a:lstStyle/>
                    <a:p>
                      <a:r>
                        <a:rPr lang="en-US" altLang="zh-CN" sz="1350" b="0" i="0" u="none" kern="1200" baseline="0" dirty="0" err="1">
                          <a:solidFill>
                            <a:schemeClr val="dk1"/>
                          </a:solidFill>
                          <a:effectLst/>
                          <a:latin typeface="+mn-lt"/>
                          <a:ea typeface="+mn-ea"/>
                          <a:cs typeface="+mn-cs"/>
                        </a:rPr>
                        <a:t>Vasorel</a:t>
                      </a:r>
                      <a:r>
                        <a:rPr lang="en-US" altLang="zh-CN" sz="1350" b="0" i="0" u="none" kern="1200" baseline="0" dirty="0">
                          <a:solidFill>
                            <a:schemeClr val="dk1"/>
                          </a:solidFill>
                          <a:effectLst/>
                          <a:latin typeface="+mn-lt"/>
                          <a:ea typeface="+mn-ea"/>
                          <a:cs typeface="+mn-cs"/>
                        </a:rPr>
                        <a:t> (Trimetazidine hydrochloride tablets 20mg*30 tablets)</a:t>
                      </a:r>
                      <a:endParaRPr lang="en-US" altLang="zh-CN" sz="1350" b="0" i="0" u="none" kern="1200" baseline="0" dirty="0">
                        <a:solidFill>
                          <a:schemeClr val="dk1"/>
                        </a:solidFill>
                        <a:effectLst/>
                        <a:latin typeface="+mn-lt"/>
                        <a:ea typeface="+mn-ea"/>
                        <a:cs typeface="+mn-cs"/>
                      </a:endParaRPr>
                    </a:p>
                  </a:txBody>
                  <a:tcPr marL="68591" marR="68591" marT="34295" marB="34295"/>
                </a:tc>
                <a:tc>
                  <a:txBody>
                    <a:bodyPr/>
                    <a:lstStyle/>
                    <a:p>
                      <a:pPr>
                        <a:buNone/>
                      </a:pPr>
                      <a:r>
                        <a:rPr lang="en-US" altLang="zh-CN" sz="1350" dirty="0"/>
                        <a:t>51CNY</a:t>
                      </a:r>
                      <a:endParaRPr lang="zh-CN" altLang="en-US" sz="1350" dirty="0"/>
                    </a:p>
                  </a:txBody>
                  <a:tcPr marL="68591" marR="68591" marT="34295" marB="34295"/>
                </a:tc>
                <a:tc>
                  <a:txBody>
                    <a:bodyPr/>
                    <a:lstStyle/>
                    <a:p>
                      <a:pPr>
                        <a:buNone/>
                      </a:pPr>
                      <a:r>
                        <a:rPr lang="en-US" altLang="zh-CN" sz="1350" dirty="0"/>
                        <a:t>For angina pectoris and stable angina</a:t>
                      </a:r>
                      <a:endParaRPr lang="zh-CN" altLang="en-US" sz="1350" dirty="0"/>
                    </a:p>
                  </a:txBody>
                  <a:tcPr marL="68591" marR="68591" marT="34295" marB="34295"/>
                </a:tc>
              </a:tr>
              <a:tr h="685800">
                <a:tc>
                  <a:txBody>
                    <a:bodyPr/>
                    <a:lstStyle/>
                    <a:p>
                      <a:pPr>
                        <a:buNone/>
                      </a:pPr>
                      <a:r>
                        <a:rPr lang="en-US" altLang="zh-CN" sz="1350" dirty="0"/>
                        <a:t>Compound Salvia Tablets (200 tablets 0.32g) for 22 days</a:t>
                      </a:r>
                      <a:endParaRPr lang="en-US" altLang="zh-CN" sz="1350" dirty="0"/>
                    </a:p>
                  </a:txBody>
                  <a:tcPr marL="68591" marR="68591" marT="34295" marB="34295"/>
                </a:tc>
                <a:tc>
                  <a:txBody>
                    <a:bodyPr/>
                    <a:lstStyle/>
                    <a:p>
                      <a:pPr>
                        <a:buNone/>
                      </a:pPr>
                      <a:r>
                        <a:rPr lang="en-US" altLang="zh-CN" sz="1350"/>
                        <a:t>28CNY</a:t>
                      </a:r>
                      <a:endParaRPr lang="zh-CN" altLang="en-US" sz="1350" dirty="0"/>
                    </a:p>
                  </a:txBody>
                  <a:tcPr marL="68591" marR="68591" marT="34295" marB="34295"/>
                </a:tc>
                <a:tc>
                  <a:txBody>
                    <a:bodyPr/>
                    <a:lstStyle/>
                    <a:p>
                      <a:pPr>
                        <a:buNone/>
                      </a:pPr>
                      <a:r>
                        <a:rPr lang="en-US" altLang="zh-CN" sz="1350" dirty="0"/>
                        <a:t>Promotes blood circulation, removes blood stasis, and relieves pain. Suitable for coronary heart disease, angina pectoris, etc.</a:t>
                      </a:r>
                      <a:endParaRPr lang="zh-CN" altLang="en-US" sz="1350" dirty="0"/>
                    </a:p>
                  </a:txBody>
                  <a:tcPr marL="68591" marR="68591" marT="34295" marB="34295"/>
                </a:tc>
              </a:tr>
            </a:tbl>
          </a:graphicData>
        </a:graphic>
      </p:graphicFrame>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267494"/>
            <a:ext cx="4968552" cy="336291"/>
          </a:xfrm>
          <a:solidFill>
            <a:schemeClr val="accent1">
              <a:alpha val="51000"/>
            </a:schemeClr>
          </a:solidFill>
        </p:spPr>
        <p:txBody>
          <a:bodyPr/>
          <a:lstStyle/>
          <a:p>
            <a:pPr algn="l"/>
            <a:r>
              <a:rPr lang="en-US" altLang="zh-CN" sz="2100" b="1" dirty="0"/>
              <a:t>V. Four Major Benefits</a:t>
            </a:r>
            <a:endParaRPr lang="zh-CN" altLang="en-US" sz="2100" b="1" dirty="0"/>
          </a:p>
        </p:txBody>
      </p:sp>
      <p:sp>
        <p:nvSpPr>
          <p:cNvPr id="3" name="副标题 2"/>
          <p:cNvSpPr>
            <a:spLocks noGrp="1"/>
          </p:cNvSpPr>
          <p:nvPr>
            <p:ph type="subTitle" idx="1"/>
          </p:nvPr>
        </p:nvSpPr>
        <p:spPr>
          <a:xfrm>
            <a:off x="611560" y="843786"/>
            <a:ext cx="4968552" cy="4187190"/>
          </a:xfrm>
          <a:solidFill>
            <a:schemeClr val="accent1">
              <a:alpha val="29000"/>
            </a:schemeClr>
          </a:solidFill>
        </p:spPr>
        <p:txBody>
          <a:bodyPr/>
          <a:lstStyle/>
          <a:p>
            <a:pPr algn="l">
              <a:buFont typeface="Arial" panose="020B0604020202020204" pitchFamily="34" charset="0"/>
            </a:pPr>
            <a:r>
              <a:rPr lang="en-US" altLang="zh-CN" sz="1200" b="1" dirty="0"/>
              <a:t>Benefits</a:t>
            </a:r>
            <a:endParaRPr lang="zh-CN" altLang="en-US" sz="1200" dirty="0"/>
          </a:p>
          <a:p>
            <a:pPr marL="285750" indent="-285750" algn="l">
              <a:buFont typeface="Arial" panose="020B0604020202020204" pitchFamily="34" charset="0"/>
              <a:buChar char="•"/>
            </a:pPr>
            <a:r>
              <a:rPr lang="en-US" altLang="zh-CN" sz="1200" b="1" dirty="0">
                <a:solidFill>
                  <a:srgbClr val="CC6600"/>
                </a:solidFill>
                <a:sym typeface="+mn-ea"/>
              </a:rPr>
              <a:t>Assistive treatment during acute phase</a:t>
            </a:r>
            <a:r>
              <a:rPr lang="en-US" altLang="zh-CN" sz="1200" dirty="0">
                <a:sym typeface="+mn-ea"/>
              </a:rPr>
              <a:t>: alleviate cardiovascular and cerebrovascular disease symptoms, promote recovery of cardiovascular and cerebral function.</a:t>
            </a:r>
            <a:endParaRPr lang="zh-CN" altLang="en-US" sz="1200" dirty="0"/>
          </a:p>
          <a:p>
            <a:pPr marL="285750" indent="-285750" algn="l">
              <a:buFont typeface="Arial" panose="020B0604020202020204" pitchFamily="34" charset="0"/>
              <a:buChar char="•"/>
            </a:pPr>
            <a:r>
              <a:rPr lang="en-US" altLang="zh-CN" sz="1200" b="1" dirty="0">
                <a:solidFill>
                  <a:srgbClr val="CC6600"/>
                </a:solidFill>
                <a:sym typeface="+mn-ea"/>
              </a:rPr>
              <a:t>Assistive treatment during health phase</a:t>
            </a:r>
            <a:r>
              <a:rPr lang="en-US" altLang="zh-CN" sz="1200" dirty="0">
                <a:sym typeface="+mn-ea"/>
              </a:rPr>
              <a:t>: reduce the recurrence rate of cardiovascular and cerebrovascular disease, dizziness, headache, insomnia, tinnitus, chest tightness, and palpitations.</a:t>
            </a:r>
            <a:endParaRPr lang="zh-CN" altLang="en-US" sz="1200" dirty="0"/>
          </a:p>
          <a:p>
            <a:pPr marL="285750" indent="-285750" algn="l">
              <a:buFont typeface="Arial" panose="020B0604020202020204" pitchFamily="34" charset="0"/>
              <a:buChar char="•"/>
            </a:pPr>
            <a:r>
              <a:rPr lang="en-US" altLang="zh-CN" sz="1200" b="1" dirty="0">
                <a:solidFill>
                  <a:srgbClr val="CC6600"/>
                </a:solidFill>
                <a:sym typeface="+mn-ea"/>
              </a:rPr>
              <a:t>Prevent and reduce disease occurrence</a:t>
            </a:r>
            <a:r>
              <a:rPr lang="en-US" altLang="zh-CN" sz="1200" dirty="0">
                <a:sym typeface="+mn-ea"/>
              </a:rPr>
              <a:t>: reduce the incidence of cardiovascular and cerebrovascular disease in high-risk populations.</a:t>
            </a:r>
            <a:endParaRPr lang="zh-CN" altLang="en-US" sz="1200" dirty="0"/>
          </a:p>
          <a:p>
            <a:pPr marL="285750" indent="-285750" algn="l">
              <a:buFont typeface="Arial" panose="020B0604020202020204" pitchFamily="34" charset="0"/>
              <a:buChar char="•"/>
            </a:pPr>
            <a:r>
              <a:rPr lang="en-US" altLang="zh-CN" sz="1200" b="1" dirty="0">
                <a:solidFill>
                  <a:srgbClr val="CC6600"/>
                </a:solidFill>
                <a:sym typeface="+mn-ea"/>
              </a:rPr>
              <a:t>Prevent high altitude sickness</a:t>
            </a:r>
            <a:r>
              <a:rPr lang="en-US" altLang="zh-CN" sz="1200" dirty="0">
                <a:sym typeface="+mn-ea"/>
              </a:rPr>
              <a:t>: achieve high altitude preadaptation.</a:t>
            </a:r>
            <a:endParaRPr lang="zh-CN" altLang="en-US" sz="1200" dirty="0"/>
          </a:p>
          <a:p>
            <a:pPr algn="l"/>
            <a:r>
              <a:rPr lang="en-US" altLang="zh-CN" sz="1200" b="1" dirty="0">
                <a:sym typeface="+mn-ea"/>
              </a:rPr>
              <a:t>Significant Effects on 4 Types of People</a:t>
            </a:r>
            <a:endParaRPr lang="zh-CN" altLang="en-US" sz="1200" b="1" dirty="0"/>
          </a:p>
          <a:p>
            <a:pPr marL="285750" indent="-285750" algn="l">
              <a:buFont typeface="Arial" panose="020B0604020202020204" pitchFamily="34" charset="0"/>
              <a:buChar char="•"/>
            </a:pPr>
            <a:r>
              <a:rPr lang="en-US" altLang="zh-CN" sz="1200" dirty="0">
                <a:sym typeface="+mn-ea"/>
              </a:rPr>
              <a:t>High-risk individuals for stroke, including those with abnormal blood pressure, blood lipids, blood sugar, a family history of stroke, or a history of stroke themselves.</a:t>
            </a:r>
            <a:endParaRPr lang="zh-CN" altLang="en-US" sz="1200" dirty="0"/>
          </a:p>
          <a:p>
            <a:pPr marL="285750" indent="-285750" algn="l">
              <a:buFont typeface="Arial" panose="020B0604020202020204" pitchFamily="34" charset="0"/>
              <a:buChar char="•"/>
            </a:pPr>
            <a:r>
              <a:rPr lang="en-US" altLang="zh-CN" sz="1200" dirty="0">
                <a:sym typeface="+mn-ea"/>
              </a:rPr>
              <a:t>Patients with poor efficacy of drug treatment and unsuitable for surgical treatment.</a:t>
            </a:r>
            <a:endParaRPr lang="zh-CN" altLang="en-US" sz="1200" dirty="0"/>
          </a:p>
          <a:p>
            <a:pPr marL="285750" indent="-285750" algn="l">
              <a:buFont typeface="Arial" panose="020B0604020202020204" pitchFamily="34" charset="0"/>
              <a:buChar char="•"/>
            </a:pPr>
            <a:r>
              <a:rPr lang="en-US" altLang="zh-CN" sz="1200" dirty="0">
                <a:sym typeface="+mn-ea"/>
              </a:rPr>
              <a:t>Patients who have undergone surgery and have recurrence.</a:t>
            </a:r>
            <a:endParaRPr lang="zh-CN" altLang="en-US" sz="1200" dirty="0"/>
          </a:p>
          <a:p>
            <a:pPr marL="285750" indent="-285750" algn="l">
              <a:buFont typeface="Arial" panose="020B0604020202020204" pitchFamily="34" charset="0"/>
              <a:buChar char="•"/>
            </a:pPr>
            <a:r>
              <a:rPr lang="en-US" altLang="zh-CN" sz="1200" dirty="0"/>
              <a:t>Elderly people who are not suitable for large-scale use of drugs or surgery.</a:t>
            </a:r>
            <a:endParaRPr lang="zh-CN" altLang="en-US" sz="1200" dirty="0"/>
          </a:p>
        </p:txBody>
      </p:sp>
      <p:sp>
        <p:nvSpPr>
          <p:cNvPr id="4" name="文本框 3"/>
          <p:cNvSpPr txBox="1"/>
          <p:nvPr/>
        </p:nvSpPr>
        <p:spPr>
          <a:xfrm>
            <a:off x="5868144" y="2896383"/>
            <a:ext cx="2559815" cy="1200329"/>
          </a:xfrm>
          <a:prstGeom prst="rect">
            <a:avLst/>
          </a:prstGeom>
          <a:solidFill>
            <a:schemeClr val="accent1">
              <a:alpha val="29000"/>
            </a:schemeClr>
          </a:solidFill>
        </p:spPr>
        <p:txBody>
          <a:bodyPr wrap="square" rtlCol="0">
            <a:spAutoFit/>
          </a:bodyPr>
          <a:lstStyle/>
          <a:p>
            <a:pPr marL="285750" indent="-285750">
              <a:buFont typeface="Arial" panose="020B0604020202020204" pitchFamily="34" charset="0"/>
              <a:buChar char="•"/>
            </a:pPr>
            <a:r>
              <a:rPr lang="en-US" altLang="zh-CN" sz="1200" dirty="0">
                <a:solidFill>
                  <a:srgbClr val="0070C0"/>
                </a:solidFill>
                <a:sym typeface="+mn-ea"/>
              </a:rPr>
              <a:t>Training -  targeting the blood.</a:t>
            </a:r>
            <a:endParaRPr lang="en-US" altLang="zh-CN" sz="1200" dirty="0">
              <a:solidFill>
                <a:srgbClr val="0070C0"/>
              </a:solidFill>
              <a:sym typeface="+mn-ea"/>
            </a:endParaRPr>
          </a:p>
          <a:p>
            <a:pPr marL="285750" indent="-285750">
              <a:buFont typeface="Arial" panose="020B0604020202020204" pitchFamily="34" charset="0"/>
              <a:buChar char="•"/>
            </a:pPr>
            <a:r>
              <a:rPr lang="en-US" altLang="zh-CN" sz="1200" dirty="0">
                <a:solidFill>
                  <a:srgbClr val="0070C0"/>
                </a:solidFill>
                <a:sym typeface="+mn-ea"/>
              </a:rPr>
              <a:t> Completing a whole preconditioning training is equivalent to 5 kilometers of blood circulation exercise.</a:t>
            </a:r>
            <a:endParaRPr lang="zh-CN" altLang="en-US" sz="1200" dirty="0">
              <a:solidFill>
                <a:srgbClr val="0070C0"/>
              </a:solidFill>
              <a:sym typeface="+mn-ea"/>
            </a:endParaRPr>
          </a:p>
          <a:p>
            <a:endParaRPr lang="zh-CN" altLang="en-US" sz="1200" dirty="0">
              <a:solidFill>
                <a:srgbClr val="0070C0"/>
              </a:solidFill>
            </a:endParaRPr>
          </a:p>
        </p:txBody>
      </p:sp>
      <p:sp>
        <p:nvSpPr>
          <p:cNvPr id="5" name="文本框 4"/>
          <p:cNvSpPr txBox="1"/>
          <p:nvPr/>
        </p:nvSpPr>
        <p:spPr>
          <a:xfrm>
            <a:off x="5868144" y="843786"/>
            <a:ext cx="2559050" cy="1754326"/>
          </a:xfrm>
          <a:prstGeom prst="rect">
            <a:avLst/>
          </a:prstGeom>
          <a:solidFill>
            <a:schemeClr val="accent5">
              <a:alpha val="49000"/>
            </a:schemeClr>
          </a:solidFill>
        </p:spPr>
        <p:txBody>
          <a:bodyPr wrap="square" rtlCol="0">
            <a:spAutoFit/>
          </a:bodyPr>
          <a:lstStyle/>
          <a:p>
            <a:pPr marL="285750" indent="-285750">
              <a:buFont typeface="Arial" panose="020B0604020202020204" pitchFamily="34" charset="0"/>
              <a:buChar char="•"/>
            </a:pPr>
            <a:r>
              <a:rPr lang="en-US" altLang="zh-CN" sz="1200" dirty="0">
                <a:solidFill>
                  <a:srgbClr val="0070C0"/>
                </a:solidFill>
              </a:rPr>
              <a:t>By applying cyclic pressure changes on the upper limbs of the human body through physical therapy, the opening and closing time of blood vessels can be artificially controlled, and the ischemic tolerance of tissues and organs can be enhanced.</a:t>
            </a:r>
            <a:endParaRPr lang="zh-CN" altLang="en-US" sz="1200" dirty="0">
              <a:solidFill>
                <a:srgbClr val="0070C0"/>
              </a:solidFill>
            </a:endParaRPr>
          </a:p>
        </p:txBody>
      </p:sp>
      <p:sp>
        <p:nvSpPr>
          <p:cNvPr id="8" name="文本框 7"/>
          <p:cNvSpPr txBox="1"/>
          <p:nvPr/>
        </p:nvSpPr>
        <p:spPr>
          <a:xfrm>
            <a:off x="3265165" y="4662676"/>
            <a:ext cx="309880" cy="368300"/>
          </a:xfrm>
          <a:prstGeom prst="rect">
            <a:avLst/>
          </a:prstGeom>
          <a:noFill/>
        </p:spPr>
        <p:txBody>
          <a:bodyPr wrap="none" rtlCol="0">
            <a:spAutoFit/>
          </a:bodyPr>
          <a:lstStyle/>
          <a:p>
            <a:endParaRPr lang="zh-CN"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custDataLst>
              <p:tags r:id="rId1"/>
            </p:custDataLst>
          </p:nvPr>
        </p:nvSpPr>
        <p:spPr>
          <a:xfrm>
            <a:off x="3886231" y="396016"/>
            <a:ext cx="4457738" cy="694503"/>
          </a:xfrm>
          <a:prstGeom prst="rect">
            <a:avLst/>
          </a:prstGeom>
          <a:noFill/>
        </p:spPr>
        <p:txBody>
          <a:bodyPr wrap="square" lIns="68580" tIns="34290" rIns="68580" bIns="34290" anchor="ctr">
            <a:normAutofit/>
          </a:bodyPr>
          <a:lstStyle/>
          <a:p>
            <a:pPr algn="ctr">
              <a:lnSpc>
                <a:spcPct val="120000"/>
              </a:lnSpc>
            </a:pPr>
            <a:r>
              <a:rPr lang="zh-CN" altLang="en-US" sz="27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CONTENTS</a:t>
            </a:r>
            <a:endParaRPr lang="zh-CN" altLang="en-US" sz="27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endParaRPr>
          </a:p>
        </p:txBody>
      </p:sp>
      <p:cxnSp>
        <p:nvCxnSpPr>
          <p:cNvPr id="10" name="直接连接符 9"/>
          <p:cNvCxnSpPr/>
          <p:nvPr>
            <p:custDataLst>
              <p:tags r:id="rId2"/>
            </p:custDataLst>
          </p:nvPr>
        </p:nvCxnSpPr>
        <p:spPr>
          <a:xfrm>
            <a:off x="4679206" y="1370634"/>
            <a:ext cx="7144" cy="3300413"/>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sp>
        <p:nvSpPr>
          <p:cNvPr id="11" name="椭圆 10"/>
          <p:cNvSpPr/>
          <p:nvPr>
            <p:custDataLst>
              <p:tags r:id="rId3"/>
            </p:custDataLst>
          </p:nvPr>
        </p:nvSpPr>
        <p:spPr>
          <a:xfrm>
            <a:off x="4484420" y="1370634"/>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28" name="椭圆 27"/>
          <p:cNvSpPr/>
          <p:nvPr>
            <p:custDataLst>
              <p:tags r:id="rId4"/>
            </p:custDataLst>
          </p:nvPr>
        </p:nvSpPr>
        <p:spPr>
          <a:xfrm>
            <a:off x="4484420" y="1957851"/>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30" name="椭圆 29"/>
          <p:cNvSpPr/>
          <p:nvPr>
            <p:custDataLst>
              <p:tags r:id="rId5"/>
            </p:custDataLst>
          </p:nvPr>
        </p:nvSpPr>
        <p:spPr>
          <a:xfrm>
            <a:off x="4484420" y="2544591"/>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32" name="椭圆 31"/>
          <p:cNvSpPr/>
          <p:nvPr>
            <p:custDataLst>
              <p:tags r:id="rId6"/>
            </p:custDataLst>
          </p:nvPr>
        </p:nvSpPr>
        <p:spPr>
          <a:xfrm>
            <a:off x="4484420" y="3131807"/>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34" name="椭圆 33"/>
          <p:cNvSpPr/>
          <p:nvPr>
            <p:custDataLst>
              <p:tags r:id="rId7"/>
            </p:custDataLst>
          </p:nvPr>
        </p:nvSpPr>
        <p:spPr>
          <a:xfrm>
            <a:off x="4484420" y="3718547"/>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36" name="椭圆 35"/>
          <p:cNvSpPr/>
          <p:nvPr>
            <p:custDataLst>
              <p:tags r:id="rId8"/>
            </p:custDataLst>
          </p:nvPr>
        </p:nvSpPr>
        <p:spPr>
          <a:xfrm>
            <a:off x="4484420" y="4305763"/>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23" name="文本框 22"/>
          <p:cNvSpPr txBox="1"/>
          <p:nvPr>
            <p:custDataLst>
              <p:tags r:id="rId9"/>
            </p:custDataLst>
          </p:nvPr>
        </p:nvSpPr>
        <p:spPr>
          <a:xfrm>
            <a:off x="4500612" y="1403496"/>
            <a:ext cx="356711" cy="300990"/>
          </a:xfrm>
          <a:prstGeom prst="rect">
            <a:avLst/>
          </a:prstGeom>
          <a:noFill/>
        </p:spPr>
        <p:txBody>
          <a:bodyPr wrap="square" rtlCol="0">
            <a:normAutofit fontScale="90000"/>
          </a:bodyPr>
          <a:lstStyle/>
          <a:p>
            <a:r>
              <a:rPr lang="en-US" altLang="zh-CN" sz="1350" b="1" dirty="0">
                <a:solidFill>
                  <a:schemeClr val="lt1"/>
                </a:solidFill>
                <a:uFillTx/>
                <a:latin typeface="Arial" panose="020B0604020202020204" pitchFamily="34" charset="0"/>
                <a:ea typeface="微软雅黑" panose="020B0503020204020204" charset="-122"/>
              </a:rPr>
              <a:t>01</a:t>
            </a:r>
            <a:endParaRPr lang="en-US" altLang="zh-CN" sz="1350" b="1" dirty="0">
              <a:solidFill>
                <a:schemeClr val="lt1"/>
              </a:solidFill>
              <a:uFillTx/>
              <a:latin typeface="Arial" panose="020B0604020202020204" pitchFamily="34" charset="0"/>
              <a:ea typeface="微软雅黑" panose="020B0503020204020204" charset="-122"/>
            </a:endParaRPr>
          </a:p>
        </p:txBody>
      </p:sp>
      <p:sp>
        <p:nvSpPr>
          <p:cNvPr id="29" name="文本框 28"/>
          <p:cNvSpPr txBox="1"/>
          <p:nvPr>
            <p:custDataLst>
              <p:tags r:id="rId10"/>
            </p:custDataLst>
          </p:nvPr>
        </p:nvSpPr>
        <p:spPr>
          <a:xfrm>
            <a:off x="4500612" y="1990236"/>
            <a:ext cx="356711" cy="300990"/>
          </a:xfrm>
          <a:prstGeom prst="rect">
            <a:avLst/>
          </a:prstGeom>
          <a:noFill/>
        </p:spPr>
        <p:txBody>
          <a:bodyPr wrap="square" rtlCol="0">
            <a:normAutofit fontScale="90000"/>
          </a:bodyPr>
          <a:lstStyle/>
          <a:p>
            <a:r>
              <a:rPr lang="en-US" altLang="zh-CN" sz="1350" b="1" dirty="0">
                <a:solidFill>
                  <a:schemeClr val="lt1"/>
                </a:solidFill>
                <a:uFillTx/>
                <a:latin typeface="Arial" panose="020B0604020202020204" pitchFamily="34" charset="0"/>
                <a:ea typeface="微软雅黑" panose="020B0503020204020204" charset="-122"/>
              </a:rPr>
              <a:t>02</a:t>
            </a:r>
            <a:endParaRPr lang="en-US" altLang="zh-CN" sz="1350" b="1" dirty="0">
              <a:solidFill>
                <a:schemeClr val="lt1"/>
              </a:solidFill>
              <a:uFillTx/>
              <a:latin typeface="Arial" panose="020B0604020202020204" pitchFamily="34" charset="0"/>
              <a:ea typeface="微软雅黑" panose="020B0503020204020204" charset="-122"/>
            </a:endParaRPr>
          </a:p>
        </p:txBody>
      </p:sp>
      <p:sp>
        <p:nvSpPr>
          <p:cNvPr id="31" name="文本框 30"/>
          <p:cNvSpPr txBox="1"/>
          <p:nvPr>
            <p:custDataLst>
              <p:tags r:id="rId11"/>
            </p:custDataLst>
          </p:nvPr>
        </p:nvSpPr>
        <p:spPr>
          <a:xfrm>
            <a:off x="4500612" y="2576976"/>
            <a:ext cx="356711" cy="300990"/>
          </a:xfrm>
          <a:prstGeom prst="rect">
            <a:avLst/>
          </a:prstGeom>
          <a:noFill/>
        </p:spPr>
        <p:txBody>
          <a:bodyPr wrap="square" rtlCol="0">
            <a:normAutofit fontScale="90000"/>
          </a:bodyPr>
          <a:lstStyle/>
          <a:p>
            <a:r>
              <a:rPr lang="en-US" altLang="zh-CN" sz="1350" b="1">
                <a:solidFill>
                  <a:schemeClr val="lt1"/>
                </a:solidFill>
                <a:uFillTx/>
                <a:latin typeface="Arial" panose="020B0604020202020204" pitchFamily="34" charset="0"/>
                <a:ea typeface="微软雅黑" panose="020B0503020204020204" charset="-122"/>
              </a:rPr>
              <a:t>03</a:t>
            </a:r>
            <a:endParaRPr lang="en-US" altLang="zh-CN" sz="1350" b="1">
              <a:solidFill>
                <a:schemeClr val="lt1"/>
              </a:solidFill>
              <a:uFillTx/>
              <a:latin typeface="Arial" panose="020B0604020202020204" pitchFamily="34" charset="0"/>
              <a:ea typeface="微软雅黑" panose="020B0503020204020204" charset="-122"/>
            </a:endParaRPr>
          </a:p>
        </p:txBody>
      </p:sp>
      <p:sp>
        <p:nvSpPr>
          <p:cNvPr id="33" name="文本框 32"/>
          <p:cNvSpPr txBox="1"/>
          <p:nvPr>
            <p:custDataLst>
              <p:tags r:id="rId12"/>
            </p:custDataLst>
          </p:nvPr>
        </p:nvSpPr>
        <p:spPr>
          <a:xfrm>
            <a:off x="4500612" y="3164192"/>
            <a:ext cx="356711" cy="300990"/>
          </a:xfrm>
          <a:prstGeom prst="rect">
            <a:avLst/>
          </a:prstGeom>
          <a:noFill/>
        </p:spPr>
        <p:txBody>
          <a:bodyPr wrap="square" rtlCol="0">
            <a:normAutofit fontScale="90000"/>
          </a:bodyPr>
          <a:lstStyle/>
          <a:p>
            <a:r>
              <a:rPr lang="en-US" altLang="zh-CN" sz="1350" b="1">
                <a:solidFill>
                  <a:schemeClr val="lt1"/>
                </a:solidFill>
                <a:uFillTx/>
                <a:latin typeface="Arial" panose="020B0604020202020204" pitchFamily="34" charset="0"/>
                <a:ea typeface="微软雅黑" panose="020B0503020204020204" charset="-122"/>
              </a:rPr>
              <a:t>04</a:t>
            </a:r>
            <a:endParaRPr lang="en-US" altLang="zh-CN" sz="1350" b="1">
              <a:solidFill>
                <a:schemeClr val="lt1"/>
              </a:solidFill>
              <a:uFillTx/>
              <a:latin typeface="Arial" panose="020B0604020202020204" pitchFamily="34" charset="0"/>
              <a:ea typeface="微软雅黑" panose="020B0503020204020204" charset="-122"/>
            </a:endParaRPr>
          </a:p>
        </p:txBody>
      </p:sp>
      <p:sp>
        <p:nvSpPr>
          <p:cNvPr id="35" name="文本框 34"/>
          <p:cNvSpPr txBox="1"/>
          <p:nvPr>
            <p:custDataLst>
              <p:tags r:id="rId13"/>
            </p:custDataLst>
          </p:nvPr>
        </p:nvSpPr>
        <p:spPr>
          <a:xfrm>
            <a:off x="4500612" y="3750932"/>
            <a:ext cx="356711" cy="300990"/>
          </a:xfrm>
          <a:prstGeom prst="rect">
            <a:avLst/>
          </a:prstGeom>
          <a:noFill/>
        </p:spPr>
        <p:txBody>
          <a:bodyPr wrap="square" rtlCol="0">
            <a:normAutofit fontScale="90000"/>
          </a:bodyPr>
          <a:lstStyle/>
          <a:p>
            <a:r>
              <a:rPr lang="en-US" altLang="zh-CN" sz="1350" b="1">
                <a:solidFill>
                  <a:schemeClr val="lt1"/>
                </a:solidFill>
                <a:uFillTx/>
                <a:latin typeface="Arial" panose="020B0604020202020204" pitchFamily="34" charset="0"/>
                <a:ea typeface="微软雅黑" panose="020B0503020204020204" charset="-122"/>
              </a:rPr>
              <a:t>05</a:t>
            </a:r>
            <a:endParaRPr lang="en-US" altLang="zh-CN" sz="1350" b="1">
              <a:solidFill>
                <a:schemeClr val="lt1"/>
              </a:solidFill>
              <a:uFillTx/>
              <a:latin typeface="Arial" panose="020B0604020202020204" pitchFamily="34" charset="0"/>
              <a:ea typeface="微软雅黑" panose="020B0503020204020204" charset="-122"/>
            </a:endParaRPr>
          </a:p>
        </p:txBody>
      </p:sp>
      <p:sp>
        <p:nvSpPr>
          <p:cNvPr id="37" name="文本框 36"/>
          <p:cNvSpPr txBox="1"/>
          <p:nvPr>
            <p:custDataLst>
              <p:tags r:id="rId14"/>
            </p:custDataLst>
          </p:nvPr>
        </p:nvSpPr>
        <p:spPr>
          <a:xfrm>
            <a:off x="4500612" y="4338148"/>
            <a:ext cx="356711" cy="300990"/>
          </a:xfrm>
          <a:prstGeom prst="rect">
            <a:avLst/>
          </a:prstGeom>
          <a:noFill/>
        </p:spPr>
        <p:txBody>
          <a:bodyPr wrap="square" rtlCol="0">
            <a:normAutofit fontScale="90000"/>
          </a:bodyPr>
          <a:lstStyle/>
          <a:p>
            <a:r>
              <a:rPr lang="en-US" altLang="zh-CN" sz="1350" b="1">
                <a:solidFill>
                  <a:schemeClr val="lt1"/>
                </a:solidFill>
                <a:uFillTx/>
                <a:latin typeface="Arial" panose="020B0604020202020204" pitchFamily="34" charset="0"/>
                <a:ea typeface="微软雅黑" panose="020B0503020204020204" charset="-122"/>
              </a:rPr>
              <a:t>06</a:t>
            </a:r>
            <a:endParaRPr lang="en-US" altLang="zh-CN" sz="1350" b="1">
              <a:solidFill>
                <a:schemeClr val="lt1"/>
              </a:solidFill>
              <a:uFillTx/>
              <a:latin typeface="Arial" panose="020B0604020202020204" pitchFamily="34" charset="0"/>
              <a:ea typeface="微软雅黑" panose="020B0503020204020204" charset="-122"/>
            </a:endParaRPr>
          </a:p>
        </p:txBody>
      </p:sp>
      <p:sp>
        <p:nvSpPr>
          <p:cNvPr id="22" name="文本框 21"/>
          <p:cNvSpPr txBox="1"/>
          <p:nvPr>
            <p:custDataLst>
              <p:tags r:id="rId15"/>
            </p:custDataLst>
          </p:nvPr>
        </p:nvSpPr>
        <p:spPr>
          <a:xfrm>
            <a:off x="4952573" y="1403496"/>
            <a:ext cx="2781300" cy="300990"/>
          </a:xfrm>
          <a:prstGeom prst="rect">
            <a:avLst/>
          </a:prstGeom>
          <a:noFill/>
        </p:spPr>
        <p:txBody>
          <a:bodyPr wrap="square" rtlCol="0">
            <a:noAutofit/>
          </a:bodyPr>
          <a:lstStyle/>
          <a:p>
            <a:pPr algn="l"/>
            <a:r>
              <a:rPr lang="en-US" sz="1600" b="1" dirty="0">
                <a:solidFill>
                  <a:schemeClr val="dk1"/>
                </a:solidFill>
                <a:latin typeface="微软雅黑" panose="020B0503020204020204" charset="-122"/>
                <a:ea typeface="微软雅黑" panose="020B0503020204020204" charset="-122"/>
                <a:sym typeface="+mn-ea"/>
              </a:rPr>
              <a:t>Product Introduction</a:t>
            </a:r>
            <a:endParaRPr kumimoji="0" lang="zh-CN" altLang="en-US" sz="1600" b="1" i="0" u="none" strike="noStrike" kern="1200" cap="none" spc="0" normalizeH="0" baseline="0" noProof="1">
              <a:solidFill>
                <a:schemeClr val="dk1"/>
              </a:solidFill>
              <a:latin typeface="微软雅黑" panose="020B0503020204020204" charset="-122"/>
              <a:ea typeface="微软雅黑" panose="020B0503020204020204" charset="-122"/>
              <a:cs typeface="+mn-cs"/>
            </a:endParaRPr>
          </a:p>
          <a:p>
            <a:pPr algn="l"/>
            <a:endParaRPr kumimoji="0" lang="zh-CN" altLang="en-US" sz="1600" b="1" i="0" u="none" strike="noStrike" kern="1200" cap="none" spc="0" normalizeH="0" baseline="0" noProof="1">
              <a:solidFill>
                <a:schemeClr val="dk1"/>
              </a:solidFill>
              <a:latin typeface="微软雅黑" panose="020B0503020204020204" charset="-122"/>
              <a:ea typeface="微软雅黑" panose="020B0503020204020204" charset="-122"/>
              <a:cs typeface="+mn-cs"/>
              <a:sym typeface="+mn-ea"/>
            </a:endParaRPr>
          </a:p>
        </p:txBody>
      </p:sp>
      <p:sp>
        <p:nvSpPr>
          <p:cNvPr id="43" name="文本框 42"/>
          <p:cNvSpPr txBox="1"/>
          <p:nvPr>
            <p:custDataLst>
              <p:tags r:id="rId16"/>
            </p:custDataLst>
          </p:nvPr>
        </p:nvSpPr>
        <p:spPr>
          <a:xfrm>
            <a:off x="4952573" y="1990236"/>
            <a:ext cx="2781300" cy="300990"/>
          </a:xfrm>
          <a:prstGeom prst="rect">
            <a:avLst/>
          </a:prstGeom>
          <a:noFill/>
        </p:spPr>
        <p:txBody>
          <a:bodyPr wrap="square" rtlCol="0">
            <a:noAutofit/>
          </a:bodyPr>
          <a:lstStyle/>
          <a:p>
            <a:pPr marL="0" marR="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lang="en-US" sz="1600" b="1" dirty="0">
                <a:solidFill>
                  <a:schemeClr val="dk1"/>
                </a:solidFill>
                <a:latin typeface="微软雅黑" panose="020B0503020204020204" charset="-122"/>
                <a:ea typeface="微软雅黑" panose="020B0503020204020204" charset="-122"/>
                <a:cs typeface="黑体" panose="02010609060101010101" charset="-122"/>
                <a:sym typeface="+mn-ea"/>
              </a:rPr>
              <a:t>Efficacy</a:t>
            </a:r>
            <a:endParaRPr lang="zh-CN" altLang="en-US" sz="1600" b="1" spc="150" dirty="0">
              <a:solidFill>
                <a:schemeClr val="dk1"/>
              </a:solidFill>
              <a:latin typeface="微软雅黑" panose="020B0503020204020204" charset="-122"/>
              <a:ea typeface="微软雅黑" panose="020B0503020204020204" charset="-122"/>
              <a:cs typeface="黑体" panose="02010609060101010101" charset="-122"/>
              <a:sym typeface="+mn-ea"/>
            </a:endParaRPr>
          </a:p>
        </p:txBody>
      </p:sp>
      <p:sp>
        <p:nvSpPr>
          <p:cNvPr id="44" name="文本框 43"/>
          <p:cNvSpPr txBox="1"/>
          <p:nvPr>
            <p:custDataLst>
              <p:tags r:id="rId17"/>
            </p:custDataLst>
          </p:nvPr>
        </p:nvSpPr>
        <p:spPr>
          <a:xfrm>
            <a:off x="4952573" y="2576976"/>
            <a:ext cx="2781300" cy="300990"/>
          </a:xfrm>
          <a:prstGeom prst="rect">
            <a:avLst/>
          </a:prstGeom>
          <a:noFill/>
        </p:spPr>
        <p:txBody>
          <a:bodyPr wrap="square" rtlCol="0">
            <a:noAutofit/>
          </a:bodyPr>
          <a:lstStyle/>
          <a:p>
            <a:pPr algn="l"/>
            <a:r>
              <a:rPr lang="en-US" sz="1600" b="1" dirty="0">
                <a:solidFill>
                  <a:schemeClr val="dk1"/>
                </a:solidFill>
                <a:latin typeface="微软雅黑" panose="020B0503020204020204" charset="-122"/>
                <a:ea typeface="微软雅黑" panose="020B0503020204020204" charset="-122"/>
                <a:cs typeface="黑体" panose="02010609060101010101" charset="-122"/>
                <a:sym typeface="+mn-ea"/>
              </a:rPr>
              <a:t>Indications</a:t>
            </a:r>
            <a:endParaRPr kumimoji="0" lang="zh-CN" altLang="en-US" sz="1600" b="1" i="0" u="none" strike="noStrike" kern="1200" cap="none" spc="0" normalizeH="0" baseline="0" noProof="1">
              <a:solidFill>
                <a:schemeClr val="dk1"/>
              </a:solidFill>
              <a:latin typeface="微软雅黑" panose="020B0503020204020204" charset="-122"/>
              <a:ea typeface="微软雅黑" panose="020B0503020204020204" charset="-122"/>
              <a:cs typeface="黑体" panose="02010609060101010101" charset="-122"/>
            </a:endParaRPr>
          </a:p>
          <a:p>
            <a:pPr algn="l"/>
            <a:endParaRPr kumimoji="0" lang="zh-CN" altLang="en-US" sz="1600" b="1" i="0" u="none" strike="noStrike" kern="1200" cap="none" spc="0" normalizeH="0" baseline="0" noProof="1">
              <a:solidFill>
                <a:schemeClr val="dk1"/>
              </a:solidFill>
              <a:latin typeface="微软雅黑" panose="020B0503020204020204" charset="-122"/>
              <a:ea typeface="微软雅黑" panose="020B0503020204020204" charset="-122"/>
              <a:cs typeface="黑体" panose="02010609060101010101" charset="-122"/>
              <a:sym typeface="+mn-ea"/>
            </a:endParaRPr>
          </a:p>
        </p:txBody>
      </p:sp>
      <p:sp>
        <p:nvSpPr>
          <p:cNvPr id="45" name="文本框 44"/>
          <p:cNvSpPr txBox="1"/>
          <p:nvPr>
            <p:custDataLst>
              <p:tags r:id="rId18"/>
            </p:custDataLst>
          </p:nvPr>
        </p:nvSpPr>
        <p:spPr>
          <a:xfrm>
            <a:off x="4964480" y="3164192"/>
            <a:ext cx="2781300" cy="300990"/>
          </a:xfrm>
          <a:prstGeom prst="rect">
            <a:avLst/>
          </a:prstGeom>
          <a:noFill/>
        </p:spPr>
        <p:txBody>
          <a:bodyPr wrap="square" rtlCol="0">
            <a:noAutofit/>
          </a:bodyPr>
          <a:lstStyle/>
          <a:p>
            <a:pPr algn="l"/>
            <a:r>
              <a:rPr lang="en-US" altLang="zh-CN" sz="1600" b="1" dirty="0">
                <a:solidFill>
                  <a:schemeClr val="dk1"/>
                </a:solidFill>
                <a:latin typeface="微软雅黑" panose="020B0503020204020204" charset="-122"/>
                <a:ea typeface="微软雅黑" panose="020B0503020204020204" charset="-122"/>
                <a:cs typeface="黑体" panose="02010609060101010101" charset="-122"/>
                <a:sym typeface="+mn-ea"/>
              </a:rPr>
              <a:t>Effects</a:t>
            </a:r>
            <a:endParaRPr kumimoji="0" lang="zh-CN" altLang="en-US" sz="1600" b="1" i="0" u="none" strike="noStrike" kern="1200" cap="none" spc="0" normalizeH="0" baseline="0" noProof="1">
              <a:solidFill>
                <a:schemeClr val="dk1"/>
              </a:solidFill>
              <a:latin typeface="微软雅黑" panose="020B0503020204020204" charset="-122"/>
              <a:ea typeface="微软雅黑" panose="020B0503020204020204" charset="-122"/>
              <a:cs typeface="黑体" panose="02010609060101010101" charset="-122"/>
              <a:sym typeface="+mn-ea"/>
            </a:endParaRPr>
          </a:p>
        </p:txBody>
      </p:sp>
      <p:sp>
        <p:nvSpPr>
          <p:cNvPr id="46" name="文本框 45"/>
          <p:cNvSpPr txBox="1"/>
          <p:nvPr>
            <p:custDataLst>
              <p:tags r:id="rId19"/>
            </p:custDataLst>
          </p:nvPr>
        </p:nvSpPr>
        <p:spPr>
          <a:xfrm>
            <a:off x="4964480" y="3750932"/>
            <a:ext cx="2781300" cy="300990"/>
          </a:xfrm>
          <a:prstGeom prst="rect">
            <a:avLst/>
          </a:prstGeom>
          <a:noFill/>
        </p:spPr>
        <p:txBody>
          <a:bodyPr wrap="square" rtlCol="0">
            <a:noAutofit/>
          </a:bodyPr>
          <a:lstStyle/>
          <a:p>
            <a:pPr algn="l"/>
            <a:r>
              <a:rPr lang="en-US" altLang="zh-CN" sz="1600" b="1" dirty="0">
                <a:latin typeface="微软雅黑" panose="020B0503020204020204" charset="-122"/>
                <a:ea typeface="微软雅黑" panose="020B0503020204020204" charset="-122"/>
                <a:sym typeface="+mn-ea"/>
              </a:rPr>
              <a:t>Benefits</a:t>
            </a:r>
            <a:endParaRPr lang="zh-CN" altLang="en-US" sz="1600" b="1" spc="150" dirty="0">
              <a:solidFill>
                <a:schemeClr val="dk1">
                  <a:lumMod val="75000"/>
                  <a:lumOff val="25000"/>
                </a:schemeClr>
              </a:solidFill>
              <a:latin typeface="微软雅黑" panose="020B0503020204020204" charset="-122"/>
              <a:ea typeface="微软雅黑" panose="020B0503020204020204" charset="-122"/>
              <a:sym typeface="+mn-ea"/>
            </a:endParaRPr>
          </a:p>
        </p:txBody>
      </p:sp>
      <p:sp>
        <p:nvSpPr>
          <p:cNvPr id="47" name="文本框 46"/>
          <p:cNvSpPr txBox="1"/>
          <p:nvPr>
            <p:custDataLst>
              <p:tags r:id="rId20"/>
            </p:custDataLst>
          </p:nvPr>
        </p:nvSpPr>
        <p:spPr>
          <a:xfrm>
            <a:off x="4952572" y="4338148"/>
            <a:ext cx="3075811" cy="537858"/>
          </a:xfrm>
          <a:prstGeom prst="rect">
            <a:avLst/>
          </a:prstGeom>
          <a:noFill/>
        </p:spPr>
        <p:txBody>
          <a:bodyPr wrap="square" rtlCol="0">
            <a:noAutofit/>
          </a:bodyPr>
          <a:lstStyle/>
          <a:p>
            <a:pPr algn="l"/>
            <a:r>
              <a:rPr lang="en-US" altLang="zh-CN" sz="1600" b="1" dirty="0">
                <a:latin typeface="微软雅黑" panose="020B0503020204020204" charset="-122"/>
                <a:ea typeface="微软雅黑" panose="020B0503020204020204" charset="-122"/>
                <a:sym typeface="+mn-ea"/>
              </a:rPr>
              <a:t>Contraindications/</a:t>
            </a:r>
            <a:r>
              <a:rPr lang="en-US" altLang="zh-CN" sz="1600" b="0" i="0" dirty="0">
                <a:effectLst/>
                <a:latin typeface="Söhne"/>
              </a:rPr>
              <a:t>Populations Not Suitable for Using</a:t>
            </a:r>
            <a:endParaRPr lang="zh-CN" altLang="en-US" sz="1600" b="1" spc="150" dirty="0">
              <a:latin typeface="微软雅黑" panose="020B0503020204020204" charset="-122"/>
              <a:ea typeface="微软雅黑" panose="020B0503020204020204" charset="-122"/>
              <a:sym typeface="+mn-ea"/>
            </a:endParaRPr>
          </a:p>
        </p:txBody>
      </p:sp>
    </p:spTree>
    <p:custDataLst>
      <p:tags r:id="rId2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33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157541"/>
            <a:ext cx="5040560" cy="341055"/>
          </a:xfrm>
          <a:solidFill>
            <a:schemeClr val="accent1">
              <a:alpha val="51000"/>
            </a:schemeClr>
          </a:solidFill>
        </p:spPr>
        <p:txBody>
          <a:bodyPr/>
          <a:lstStyle/>
          <a:p>
            <a:pPr algn="l"/>
            <a:r>
              <a:rPr lang="en-US" altLang="zh-CN" sz="2100" b="1" dirty="0"/>
              <a:t>VI. Populations Not Suitable for Using</a:t>
            </a:r>
            <a:endParaRPr lang="zh-CN" altLang="en-US" sz="2100" b="1" dirty="0"/>
          </a:p>
        </p:txBody>
      </p:sp>
      <p:sp>
        <p:nvSpPr>
          <p:cNvPr id="3" name="副标题 2"/>
          <p:cNvSpPr>
            <a:spLocks noGrp="1"/>
          </p:cNvSpPr>
          <p:nvPr>
            <p:ph type="subTitle" idx="1"/>
          </p:nvPr>
        </p:nvSpPr>
        <p:spPr>
          <a:xfrm>
            <a:off x="539552" y="771525"/>
            <a:ext cx="4608512" cy="3961130"/>
          </a:xfrm>
          <a:solidFill>
            <a:schemeClr val="accent5">
              <a:lumMod val="90000"/>
              <a:alpha val="29000"/>
            </a:schemeClr>
          </a:solidFill>
        </p:spPr>
        <p:txBody>
          <a:bodyPr/>
          <a:lstStyle/>
          <a:p>
            <a:pPr algn="l">
              <a:lnSpc>
                <a:spcPct val="150000"/>
              </a:lnSpc>
              <a:spcBef>
                <a:spcPts val="0"/>
              </a:spcBef>
            </a:pPr>
            <a:r>
              <a:rPr lang="en-US" altLang="zh-CN" sz="1200" dirty="0">
                <a:solidFill>
                  <a:srgbClr val="FF0000"/>
                </a:solidFill>
                <a:sym typeface="+mn-ea"/>
              </a:rPr>
              <a:t>Individuals with the following symptoms should not use this product for pre-adaptation training:</a:t>
            </a:r>
            <a:endParaRPr lang="zh-CN" altLang="en-US" sz="1200" dirty="0">
              <a:solidFill>
                <a:srgbClr val="FF0000"/>
              </a:solidFill>
            </a:endParaRPr>
          </a:p>
          <a:p>
            <a:pPr algn="l">
              <a:lnSpc>
                <a:spcPct val="150000"/>
              </a:lnSpc>
              <a:spcBef>
                <a:spcPts val="0"/>
              </a:spcBef>
            </a:pPr>
            <a:r>
              <a:rPr lang="zh-CN" altLang="en-US" sz="1200" dirty="0">
                <a:sym typeface="+mn-ea"/>
              </a:rPr>
              <a:t>1</a:t>
            </a:r>
            <a:r>
              <a:rPr lang="en-US" altLang="zh-CN" sz="1200" dirty="0">
                <a:sym typeface="+mn-ea"/>
              </a:rPr>
              <a:t>. Serious, uncontrolled organ diseases such as brain, lung, liver, kidney, etc.;</a:t>
            </a:r>
            <a:endParaRPr lang="zh-CN" altLang="en-US" sz="1200" dirty="0"/>
          </a:p>
          <a:p>
            <a:pPr algn="l">
              <a:lnSpc>
                <a:spcPct val="150000"/>
              </a:lnSpc>
              <a:spcBef>
                <a:spcPts val="0"/>
              </a:spcBef>
            </a:pPr>
            <a:r>
              <a:rPr lang="zh-CN" altLang="en-US" sz="1200" dirty="0">
                <a:sym typeface="+mn-ea"/>
              </a:rPr>
              <a:t>2</a:t>
            </a:r>
            <a:r>
              <a:rPr lang="en-US" altLang="zh-CN" sz="1200" dirty="0">
                <a:sym typeface="+mn-ea"/>
              </a:rPr>
              <a:t>.</a:t>
            </a:r>
            <a:r>
              <a:rPr lang="zh-CN" altLang="en-US" sz="1200" dirty="0">
                <a:sym typeface="+mn-ea"/>
              </a:rPr>
              <a:t> </a:t>
            </a:r>
            <a:r>
              <a:rPr lang="en-US" altLang="zh-CN" sz="1200" dirty="0">
                <a:sym typeface="+mn-ea"/>
              </a:rPr>
              <a:t>Uncontrolled infections and fevers of unknown origin;</a:t>
            </a:r>
            <a:endParaRPr lang="zh-CN" altLang="en-US" sz="1200" dirty="0"/>
          </a:p>
          <a:p>
            <a:pPr algn="l">
              <a:lnSpc>
                <a:spcPct val="150000"/>
              </a:lnSpc>
              <a:spcBef>
                <a:spcPts val="0"/>
              </a:spcBef>
            </a:pPr>
            <a:r>
              <a:rPr lang="zh-CN" altLang="en-US" sz="1200" dirty="0">
                <a:sym typeface="+mn-ea"/>
              </a:rPr>
              <a:t>3</a:t>
            </a:r>
            <a:r>
              <a:rPr lang="en-US" altLang="zh-CN" sz="1200" dirty="0">
                <a:sym typeface="+mn-ea"/>
              </a:rPr>
              <a:t>. Coagulation dysfunction or active visceral bleeding;</a:t>
            </a:r>
            <a:endParaRPr lang="zh-CN" altLang="en-US" sz="1200" dirty="0"/>
          </a:p>
          <a:p>
            <a:pPr algn="l">
              <a:lnSpc>
                <a:spcPct val="150000"/>
              </a:lnSpc>
              <a:spcBef>
                <a:spcPts val="0"/>
              </a:spcBef>
            </a:pPr>
            <a:r>
              <a:rPr lang="zh-CN" altLang="en-US" sz="1200" dirty="0">
                <a:sym typeface="+mn-ea"/>
              </a:rPr>
              <a:t>4</a:t>
            </a:r>
            <a:r>
              <a:rPr lang="en-US" altLang="zh-CN" sz="1200" dirty="0">
                <a:sym typeface="+mn-ea"/>
              </a:rPr>
              <a:t>. Malignant tumors;</a:t>
            </a:r>
            <a:endParaRPr lang="zh-CN" altLang="en-US" sz="1200" dirty="0"/>
          </a:p>
          <a:p>
            <a:pPr algn="l">
              <a:lnSpc>
                <a:spcPct val="150000"/>
              </a:lnSpc>
              <a:spcBef>
                <a:spcPts val="0"/>
              </a:spcBef>
            </a:pPr>
            <a:r>
              <a:rPr lang="zh-CN" altLang="en-US" sz="1200" dirty="0">
                <a:sym typeface="+mn-ea"/>
              </a:rPr>
              <a:t>5</a:t>
            </a:r>
            <a:r>
              <a:rPr lang="en-US" altLang="zh-CN" sz="1200" dirty="0">
                <a:sym typeface="+mn-ea"/>
              </a:rPr>
              <a:t>. Infants, young children, and pregnant women;</a:t>
            </a:r>
            <a:endParaRPr lang="zh-CN" altLang="en-US" sz="1200" dirty="0"/>
          </a:p>
          <a:p>
            <a:pPr algn="l">
              <a:lnSpc>
                <a:spcPct val="150000"/>
              </a:lnSpc>
              <a:spcBef>
                <a:spcPts val="0"/>
              </a:spcBef>
            </a:pPr>
            <a:r>
              <a:rPr lang="zh-CN" altLang="en-US" sz="1200" dirty="0">
                <a:sym typeface="+mn-ea"/>
              </a:rPr>
              <a:t>6</a:t>
            </a:r>
            <a:r>
              <a:rPr lang="en-US" altLang="zh-CN" sz="1200" dirty="0">
                <a:sym typeface="+mn-ea"/>
              </a:rPr>
              <a:t>. Patients with peripheral vascular disease;</a:t>
            </a:r>
            <a:endParaRPr lang="zh-CN" altLang="en-US" sz="1200" dirty="0"/>
          </a:p>
          <a:p>
            <a:pPr algn="l">
              <a:lnSpc>
                <a:spcPct val="150000"/>
              </a:lnSpc>
              <a:spcBef>
                <a:spcPts val="0"/>
              </a:spcBef>
            </a:pPr>
            <a:r>
              <a:rPr lang="zh-CN" altLang="en-US" sz="1200" dirty="0">
                <a:sym typeface="+mn-ea"/>
              </a:rPr>
              <a:t>7</a:t>
            </a:r>
            <a:r>
              <a:rPr lang="en-US" altLang="zh-CN" sz="1200" dirty="0">
                <a:sym typeface="+mn-ea"/>
              </a:rPr>
              <a:t>. Patients with severe primary hypertension whose blood pressure is not controlled within the normal range;</a:t>
            </a:r>
            <a:endParaRPr lang="zh-CN" altLang="en-US" sz="1200" dirty="0"/>
          </a:p>
          <a:p>
            <a:pPr algn="l">
              <a:lnSpc>
                <a:spcPct val="150000"/>
              </a:lnSpc>
              <a:spcBef>
                <a:spcPts val="0"/>
              </a:spcBef>
            </a:pPr>
            <a:r>
              <a:rPr lang="zh-CN" altLang="en-US" sz="1200" dirty="0">
                <a:sym typeface="+mn-ea"/>
              </a:rPr>
              <a:t>8</a:t>
            </a:r>
            <a:r>
              <a:rPr lang="en-US" altLang="zh-CN" sz="1200" dirty="0">
                <a:sym typeface="+mn-ea"/>
              </a:rPr>
              <a:t>. </a:t>
            </a:r>
            <a:r>
              <a:rPr lang="en-US" altLang="zh-CN" sz="1200" dirty="0"/>
              <a:t>Patients with vasculitis, Raynaud's disease, diabetic foot/hand, capillary fragility, or multiple peripheral neuropathy.</a:t>
            </a:r>
            <a:endParaRPr lang="zh-CN" altLang="en-US" sz="1200" dirty="0"/>
          </a:p>
        </p:txBody>
      </p:sp>
      <p:sp>
        <p:nvSpPr>
          <p:cNvPr id="5" name="文本框 4"/>
          <p:cNvSpPr txBox="1"/>
          <p:nvPr/>
        </p:nvSpPr>
        <p:spPr>
          <a:xfrm>
            <a:off x="5508739" y="2978329"/>
            <a:ext cx="2581275" cy="1754326"/>
          </a:xfrm>
          <a:prstGeom prst="rect">
            <a:avLst/>
          </a:prstGeom>
          <a:solidFill>
            <a:schemeClr val="accent1">
              <a:alpha val="29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altLang="zh-CN" sz="1200" b="1" dirty="0"/>
              <a:t>knowledge acquisition:</a:t>
            </a:r>
            <a:endParaRPr lang="en-US" altLang="zh-CN" sz="1200" b="1" dirty="0"/>
          </a:p>
          <a:p>
            <a:r>
              <a:rPr lang="en-US" altLang="zh-CN" sz="1200" dirty="0">
                <a:solidFill>
                  <a:srgbClr val="0070C0"/>
                </a:solidFill>
              </a:rPr>
              <a:t>Raynaud's disease is characterized by cold limbs feeling, numbness, and occasional pain in the hands and feet during an attack. With the joint between the palm and fingers as the boundary, during a typical attack, the fingers become cold, pale, purple, and then red.</a:t>
            </a:r>
            <a:endParaRPr lang="zh-CN" altLang="en-US" sz="1200" dirty="0">
              <a:solidFill>
                <a:srgbClr val="0070C0"/>
              </a:solidFill>
            </a:endParaRPr>
          </a:p>
        </p:txBody>
      </p:sp>
      <p:sp>
        <p:nvSpPr>
          <p:cNvPr id="4" name="文本框 3"/>
          <p:cNvSpPr txBox="1"/>
          <p:nvPr/>
        </p:nvSpPr>
        <p:spPr>
          <a:xfrm>
            <a:off x="5508104" y="768966"/>
            <a:ext cx="2581910" cy="1938992"/>
          </a:xfrm>
          <a:prstGeom prst="rect">
            <a:avLst/>
          </a:prstGeom>
          <a:solidFill>
            <a:schemeClr val="accent1">
              <a:alpha val="3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200" dirty="0">
                <a:solidFill>
                  <a:srgbClr val="0070C0"/>
                </a:solidFill>
              </a:rPr>
              <a:t>Friendly reminder: If your systolic blood pressure measured is ≥180mmHg, your blood pressure is too high and you are not suitable for training. It is recommended that you seek medical attention as soon as possible, or take medication to stabilize your blood pressure to the normal range before training.</a:t>
            </a:r>
            <a:endParaRPr lang="zh-CN" altLang="en-US" sz="1200" dirty="0">
              <a:solidFill>
                <a:srgbClr val="0070C0"/>
              </a:solidFill>
            </a:endParaRPr>
          </a:p>
          <a:p>
            <a:endParaRPr lang="zh-CN" altLang="en-US" sz="1200" dirty="0">
              <a:solidFill>
                <a:srgbClr val="0070C0"/>
              </a:solidFil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文本占位符 1"/>
          <p:cNvSpPr>
            <a:spLocks noGrp="1"/>
          </p:cNvSpPr>
          <p:nvPr>
            <p:ph type="body" idx="1"/>
            <p:custDataLst>
              <p:tags r:id="rId2"/>
            </p:custDataLst>
          </p:nvPr>
        </p:nvSpPr>
        <p:spPr>
          <a:xfrm>
            <a:off x="5076056" y="3003798"/>
            <a:ext cx="3960440" cy="1368152"/>
          </a:xfrm>
        </p:spPr>
        <p:txBody>
          <a:bodyPr>
            <a:normAutofit/>
          </a:bodyPr>
          <a:lstStyle/>
          <a:p>
            <a:r>
              <a:rPr lang="en-US" altLang="zh-CN" sz="1200" b="1" dirty="0">
                <a:solidFill>
                  <a:srgbClr val="2A2B2E"/>
                </a:solidFill>
                <a:latin typeface="PingFang SC"/>
              </a:rPr>
              <a:t>Ming Liang</a:t>
            </a:r>
            <a:endParaRPr lang="en-US" altLang="zh-CN" sz="1200" b="1" dirty="0">
              <a:solidFill>
                <a:srgbClr val="2A2B2E"/>
              </a:solidFill>
              <a:latin typeface="PingFang SC"/>
            </a:endParaRPr>
          </a:p>
          <a:p>
            <a:r>
              <a:rPr lang="en-US" altLang="zh-CN" sz="1200" b="1" dirty="0">
                <a:solidFill>
                  <a:srgbClr val="2A2B2E"/>
                </a:solidFill>
                <a:latin typeface="PingFang SC"/>
              </a:rPr>
              <a:t>Cell:17159652315</a:t>
            </a:r>
            <a:endParaRPr lang="en-US" altLang="zh-CN" sz="1200" b="1" dirty="0">
              <a:solidFill>
                <a:srgbClr val="2A2B2E"/>
              </a:solidFill>
              <a:latin typeface="PingFang SC"/>
            </a:endParaRPr>
          </a:p>
          <a:p>
            <a:endParaRPr kumimoji="1" lang="en-US" altLang="zh-CN" sz="1100" dirty="0"/>
          </a:p>
          <a:p>
            <a:pPr defTabSz="914400">
              <a:buClrTx/>
              <a:buSzTx/>
              <a:buFontTx/>
            </a:pPr>
            <a:r>
              <a:rPr lang="en-US" altLang="zh-CN" sz="900" b="1" kern="1200" baseline="0" dirty="0">
                <a:latin typeface="+mn-lt"/>
                <a:ea typeface="+mn-ea"/>
                <a:cs typeface="+mn-cs"/>
              </a:rPr>
              <a:t>Guangdong </a:t>
            </a:r>
            <a:r>
              <a:rPr lang="en-US" altLang="zh-CN" sz="900" b="1" kern="1200" baseline="0" dirty="0" err="1">
                <a:latin typeface="+mn-lt"/>
                <a:ea typeface="+mn-ea"/>
                <a:cs typeface="+mn-cs"/>
              </a:rPr>
              <a:t>Edosci</a:t>
            </a:r>
            <a:r>
              <a:rPr lang="en-US" altLang="zh-CN" sz="900" b="1" kern="1200" baseline="0" dirty="0">
                <a:latin typeface="+mn-lt"/>
                <a:ea typeface="+mn-ea"/>
                <a:cs typeface="+mn-cs"/>
              </a:rPr>
              <a:t> </a:t>
            </a:r>
            <a:r>
              <a:rPr lang="en-US" altLang="zh-CN" sz="900" b="1" dirty="0">
                <a:latin typeface="+mn-lt"/>
                <a:ea typeface="+mn-ea"/>
              </a:rPr>
              <a:t>Technology Company LTD:</a:t>
            </a:r>
            <a:endParaRPr lang="en-US" altLang="zh-CN" sz="900" b="1" dirty="0">
              <a:latin typeface="+mn-lt"/>
              <a:ea typeface="+mn-ea"/>
            </a:endParaRPr>
          </a:p>
          <a:p>
            <a:pPr defTabSz="914400">
              <a:buClrTx/>
              <a:buSzTx/>
              <a:buFontTx/>
            </a:pPr>
            <a:r>
              <a:rPr lang="en-US" altLang="zh-CN" sz="900" b="1" kern="1200" baseline="0" dirty="0">
                <a:latin typeface="+mn-lt"/>
                <a:ea typeface="+mn-ea"/>
                <a:cs typeface="+mn-cs"/>
              </a:rPr>
              <a:t>Room 408, building </a:t>
            </a:r>
            <a:r>
              <a:rPr lang="en-US" altLang="zh-CN" sz="900" b="1" dirty="0">
                <a:latin typeface="+mn-lt"/>
                <a:ea typeface="+mn-ea"/>
              </a:rPr>
              <a:t>B, Doctoral &amp; Post-doctoral Entrepreneurship &amp; Innovation Base, </a:t>
            </a:r>
            <a:r>
              <a:rPr lang="en-US" altLang="zh-CN" sz="900" b="1" dirty="0" err="1">
                <a:latin typeface="+mn-lt"/>
                <a:ea typeface="+mn-ea"/>
              </a:rPr>
              <a:t>Zumiao</a:t>
            </a:r>
            <a:r>
              <a:rPr lang="en-US" altLang="zh-CN" sz="900" b="1" dirty="0">
                <a:latin typeface="+mn-lt"/>
                <a:ea typeface="+mn-ea"/>
              </a:rPr>
              <a:t>, </a:t>
            </a:r>
            <a:r>
              <a:rPr lang="en-US" altLang="zh-CN" sz="900" b="1" dirty="0" err="1">
                <a:latin typeface="+mn-lt"/>
                <a:ea typeface="+mn-ea"/>
              </a:rPr>
              <a:t>Chancheng</a:t>
            </a:r>
            <a:r>
              <a:rPr lang="en-US" altLang="zh-CN" sz="900" b="1" dirty="0">
                <a:latin typeface="+mn-lt"/>
                <a:ea typeface="+mn-ea"/>
              </a:rPr>
              <a:t> district, Foshan city, Guangdong province, PRC</a:t>
            </a:r>
            <a:endParaRPr lang="zh-CN" altLang="en-US" sz="900" b="1" kern="1200" baseline="0" dirty="0">
              <a:latin typeface="+mn-lt"/>
              <a:ea typeface="+mn-ea"/>
              <a:cs typeface="+mn-cs"/>
            </a:endParaRPr>
          </a:p>
          <a:p>
            <a:endParaRPr kumimoji="1" lang="zh-CN" altLang="en-US" sz="1100" dirty="0"/>
          </a:p>
        </p:txBody>
      </p:sp>
      <p:sp>
        <p:nvSpPr>
          <p:cNvPr id="13" name="文本框 12"/>
          <p:cNvSpPr txBox="1"/>
          <p:nvPr/>
        </p:nvSpPr>
        <p:spPr>
          <a:xfrm>
            <a:off x="4932040" y="1275606"/>
            <a:ext cx="3384376" cy="830997"/>
          </a:xfrm>
          <a:prstGeom prst="rect">
            <a:avLst/>
          </a:prstGeom>
          <a:noFill/>
        </p:spPr>
        <p:txBody>
          <a:bodyPr wrap="square" rtlCol="0">
            <a:spAutoFit/>
          </a:bodyPr>
          <a:lstStyle/>
          <a:p>
            <a:pPr algn="ctr"/>
            <a:r>
              <a:rPr kumimoji="1" lang="en-US" altLang="zh-CN" sz="4800" b="1" dirty="0"/>
              <a:t>Contact us</a:t>
            </a:r>
            <a:endParaRPr kumimoji="1" lang="en-US" altLang="zh-CN" sz="4800" b="1" dirty="0"/>
          </a:p>
        </p:txBody>
      </p:sp>
      <p:sp>
        <p:nvSpPr>
          <p:cNvPr id="3" name="箭头: 下 2"/>
          <p:cNvSpPr/>
          <p:nvPr/>
        </p:nvSpPr>
        <p:spPr>
          <a:xfrm>
            <a:off x="6516216" y="2139702"/>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6931" y="194484"/>
            <a:ext cx="3188965" cy="329146"/>
          </a:xfrm>
          <a:solidFill>
            <a:schemeClr val="accent1">
              <a:alpha val="51000"/>
            </a:schemeClr>
          </a:solidFill>
          <a:ln>
            <a:gradFill>
              <a:gsLst>
                <a:gs pos="83000">
                  <a:schemeClr val="accent1">
                    <a:lumMod val="45000"/>
                    <a:alpha val="63000"/>
                    <a:lumOff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4860000" scaled="0"/>
            </a:gradFill>
          </a:ln>
        </p:spPr>
        <p:txBody>
          <a:bodyPr anchor="b"/>
          <a:lstStyle/>
          <a:p>
            <a:pPr algn="l" fontAlgn="base"/>
            <a:r>
              <a:rPr lang="en-US" altLang="zh-CN" sz="2100" b="1" strike="noStrike" noProof="1">
                <a:ea typeface="黑体" panose="02010609060101010101" charset="-122"/>
              </a:rPr>
              <a:t>I. Product Introduction</a:t>
            </a:r>
            <a:endParaRPr lang="zh-CN" altLang="en-US" sz="2100" b="1" strike="noStrike" noProof="1">
              <a:ea typeface="黑体" panose="02010609060101010101" charset="-122"/>
            </a:endParaRPr>
          </a:p>
        </p:txBody>
      </p:sp>
      <p:sp>
        <p:nvSpPr>
          <p:cNvPr id="3" name="文本占位符 2"/>
          <p:cNvSpPr>
            <a:spLocks noGrp="1"/>
          </p:cNvSpPr>
          <p:nvPr>
            <p:ph type="body" idx="1"/>
          </p:nvPr>
        </p:nvSpPr>
        <p:spPr>
          <a:xfrm>
            <a:off x="446822" y="601903"/>
            <a:ext cx="2829034" cy="329146"/>
          </a:xfrm>
          <a:solidFill>
            <a:schemeClr val="accent1">
              <a:alpha val="51000"/>
            </a:schemeClr>
          </a:solidFill>
          <a:ln w="3175">
            <a:solidFill>
              <a:schemeClr val="accent1"/>
            </a:solidFill>
          </a:ln>
        </p:spPr>
        <p:txBody>
          <a:bodyPr/>
          <a:lstStyle/>
          <a:p>
            <a:pPr marL="0" marR="0" indent="0" algn="l" defTabSz="914400" rtl="0" eaLnBrk="1" fontAlgn="base" latinLnBrk="0" hangingPunct="1">
              <a:lnSpc>
                <a:spcPct val="100000"/>
              </a:lnSpc>
              <a:spcBef>
                <a:spcPct val="20000"/>
              </a:spcBef>
              <a:spcAft>
                <a:spcPct val="0"/>
              </a:spcAft>
              <a:buClrTx/>
              <a:buSzTx/>
              <a:buFontTx/>
              <a:buNone/>
            </a:pPr>
            <a:r>
              <a:rPr kumimoji="0" lang="en-US" altLang="zh-CN" sz="1800" b="1" i="0" u="none" strike="noStrike" kern="1200" cap="none" spc="0" normalizeH="0" baseline="0" noProof="1">
                <a:solidFill>
                  <a:schemeClr val="tx1"/>
                </a:solidFill>
                <a:latin typeface="+mj-lt"/>
                <a:ea typeface="黑体" panose="02010609060101010101" charset="-122"/>
                <a:cs typeface="黑体" panose="02010609060101010101" charset="-122"/>
              </a:rPr>
              <a:t>1. Product Composition</a:t>
            </a:r>
            <a:endParaRPr kumimoji="0" lang="zh-CN" altLang="en-US" sz="1800" b="1" i="0" u="none" strike="noStrike" kern="1200" cap="none" spc="0" normalizeH="0" baseline="0" noProof="1">
              <a:solidFill>
                <a:schemeClr val="tx1"/>
              </a:solidFill>
              <a:latin typeface="+mj-lt"/>
              <a:ea typeface="黑体" panose="02010609060101010101" charset="-122"/>
              <a:cs typeface="黑体" panose="02010609060101010101" charset="-122"/>
            </a:endParaRPr>
          </a:p>
        </p:txBody>
      </p:sp>
      <p:pic>
        <p:nvPicPr>
          <p:cNvPr id="4099" name="图片 1073742926"/>
          <p:cNvPicPr>
            <a:picLocks noChangeAspect="1"/>
          </p:cNvPicPr>
          <p:nvPr>
            <p:custDataLst>
              <p:tags r:id="rId1"/>
            </p:custDataLst>
          </p:nvPr>
        </p:nvPicPr>
        <p:blipFill>
          <a:blip r:embed="rId2"/>
          <a:stretch>
            <a:fillRect/>
          </a:stretch>
        </p:blipFill>
        <p:spPr>
          <a:xfrm>
            <a:off x="2395071" y="1003786"/>
            <a:ext cx="3924935" cy="3020695"/>
          </a:xfrm>
          <a:prstGeom prst="rect">
            <a:avLst/>
          </a:prstGeom>
          <a:noFill/>
          <a:ln w="9525">
            <a:noFill/>
          </a:ln>
        </p:spPr>
      </p:pic>
      <p:pic>
        <p:nvPicPr>
          <p:cNvPr id="4100" name="图片 1073742934"/>
          <p:cNvPicPr>
            <a:picLocks noChangeAspect="1"/>
          </p:cNvPicPr>
          <p:nvPr/>
        </p:nvPicPr>
        <p:blipFill>
          <a:blip r:embed="rId3"/>
          <a:stretch>
            <a:fillRect/>
          </a:stretch>
        </p:blipFill>
        <p:spPr>
          <a:xfrm>
            <a:off x="3111091" y="3847187"/>
            <a:ext cx="2860382" cy="1530220"/>
          </a:xfrm>
          <a:prstGeom prst="rect">
            <a:avLst/>
          </a:prstGeom>
          <a:noFill/>
          <a:ln w="9525">
            <a:noFill/>
          </a:ln>
        </p:spPr>
      </p:pic>
      <p:cxnSp>
        <p:nvCxnSpPr>
          <p:cNvPr id="12" name="肘形连接符 11"/>
          <p:cNvCxnSpPr/>
          <p:nvPr/>
        </p:nvCxnSpPr>
        <p:spPr>
          <a:xfrm flipV="1">
            <a:off x="4021081" y="1508558"/>
            <a:ext cx="2186370" cy="350105"/>
          </a:xfrm>
          <a:prstGeom prst="bentConnector3">
            <a:avLst>
              <a:gd name="adj1" fmla="val 39385"/>
            </a:avLst>
          </a:prstGeom>
          <a:ln w="3175" cmpd="sng">
            <a:solidFill>
              <a:srgbClr val="00B05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 name="肘形连接符 3"/>
          <p:cNvCxnSpPr/>
          <p:nvPr/>
        </p:nvCxnSpPr>
        <p:spPr>
          <a:xfrm flipV="1">
            <a:off x="4335187" y="4028911"/>
            <a:ext cx="2185179" cy="350105"/>
          </a:xfrm>
          <a:prstGeom prst="bentConnector3">
            <a:avLst>
              <a:gd name="adj1" fmla="val 39385"/>
            </a:avLst>
          </a:prstGeom>
          <a:ln w="3175" cmpd="sng">
            <a:solidFill>
              <a:srgbClr val="00B05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肘形连接符 4"/>
          <p:cNvCxnSpPr/>
          <p:nvPr/>
        </p:nvCxnSpPr>
        <p:spPr>
          <a:xfrm flipV="1">
            <a:off x="3687091" y="2948863"/>
            <a:ext cx="2185179" cy="319143"/>
          </a:xfrm>
          <a:prstGeom prst="bentConnector3">
            <a:avLst>
              <a:gd name="adj1" fmla="val 50022"/>
            </a:avLst>
          </a:prstGeom>
          <a:ln w="3175" cmpd="sng">
            <a:solidFill>
              <a:srgbClr val="00B05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肘形连接符 5"/>
          <p:cNvCxnSpPr/>
          <p:nvPr/>
        </p:nvCxnSpPr>
        <p:spPr>
          <a:xfrm flipV="1">
            <a:off x="4022796" y="2451894"/>
            <a:ext cx="2185179" cy="350105"/>
          </a:xfrm>
          <a:prstGeom prst="bentConnector3">
            <a:avLst>
              <a:gd name="adj1" fmla="val 39385"/>
            </a:avLst>
          </a:prstGeom>
          <a:ln w="3175" cmpd="sng">
            <a:solidFill>
              <a:srgbClr val="00B05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肘形连接符 6"/>
          <p:cNvCxnSpPr/>
          <p:nvPr/>
        </p:nvCxnSpPr>
        <p:spPr>
          <a:xfrm flipV="1">
            <a:off x="4263526" y="1886963"/>
            <a:ext cx="2186370" cy="350105"/>
          </a:xfrm>
          <a:prstGeom prst="bentConnector3">
            <a:avLst>
              <a:gd name="adj1" fmla="val 39385"/>
            </a:avLst>
          </a:prstGeom>
          <a:ln w="3175" cmpd="sng">
            <a:solidFill>
              <a:srgbClr val="00B05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106" name="文本框 9"/>
          <p:cNvSpPr txBox="1"/>
          <p:nvPr/>
        </p:nvSpPr>
        <p:spPr>
          <a:xfrm>
            <a:off x="6423824" y="1724594"/>
            <a:ext cx="1522192" cy="338554"/>
          </a:xfrm>
          <a:prstGeom prst="rect">
            <a:avLst/>
          </a:prstGeom>
          <a:noFill/>
          <a:ln w="9525">
            <a:noFill/>
          </a:ln>
        </p:spPr>
        <p:txBody>
          <a:bodyPr wrap="square" anchor="t" anchorCtr="0">
            <a:spAutoFit/>
          </a:bodyPr>
          <a:lstStyle/>
          <a:p>
            <a:r>
              <a:rPr lang="en-US" altLang="zh-CN" sz="1600" b="1" dirty="0">
                <a:latin typeface="Arial" panose="020B0604020202020204" pitchFamily="34" charset="0"/>
                <a:ea typeface="宋体" panose="02010600030101010101" pitchFamily="2" charset="-122"/>
              </a:rPr>
              <a:t>Device Body</a:t>
            </a:r>
            <a:endParaRPr lang="zh-CN" altLang="en-US" sz="1600" b="1" dirty="0">
              <a:latin typeface="Arial" panose="020B0604020202020204" pitchFamily="34" charset="0"/>
              <a:ea typeface="宋体" panose="02010600030101010101" pitchFamily="2" charset="-122"/>
            </a:endParaRPr>
          </a:p>
        </p:txBody>
      </p:sp>
      <p:sp>
        <p:nvSpPr>
          <p:cNvPr id="4107" name="文本框 10"/>
          <p:cNvSpPr txBox="1"/>
          <p:nvPr/>
        </p:nvSpPr>
        <p:spPr>
          <a:xfrm>
            <a:off x="6208246" y="1335256"/>
            <a:ext cx="2519496" cy="338554"/>
          </a:xfrm>
          <a:prstGeom prst="rect">
            <a:avLst/>
          </a:prstGeom>
          <a:noFill/>
          <a:ln w="9525">
            <a:noFill/>
          </a:ln>
        </p:spPr>
        <p:txBody>
          <a:bodyPr wrap="square" anchor="t" anchorCtr="0">
            <a:spAutoFit/>
          </a:bodyPr>
          <a:lstStyle/>
          <a:p>
            <a:r>
              <a:rPr lang="en-US" altLang="zh-CN" sz="1600" b="1" dirty="0">
                <a:latin typeface="Arial" panose="020B0604020202020204" pitchFamily="34" charset="0"/>
                <a:ea typeface="宋体" panose="02010600030101010101" pitchFamily="2" charset="-122"/>
              </a:rPr>
              <a:t>Hidden Display Screen</a:t>
            </a:r>
            <a:endParaRPr lang="zh-CN" altLang="en-US" sz="1600" b="1" dirty="0">
              <a:latin typeface="Arial" panose="020B0604020202020204" pitchFamily="34" charset="0"/>
              <a:ea typeface="宋体" panose="02010600030101010101" pitchFamily="2" charset="-122"/>
            </a:endParaRPr>
          </a:p>
        </p:txBody>
      </p:sp>
      <p:sp>
        <p:nvSpPr>
          <p:cNvPr id="4108" name="文本框 12"/>
          <p:cNvSpPr txBox="1"/>
          <p:nvPr/>
        </p:nvSpPr>
        <p:spPr>
          <a:xfrm>
            <a:off x="5847566" y="2804646"/>
            <a:ext cx="1022985" cy="337185"/>
          </a:xfrm>
          <a:prstGeom prst="rect">
            <a:avLst/>
          </a:prstGeom>
          <a:noFill/>
          <a:ln w="9525">
            <a:noFill/>
          </a:ln>
        </p:spPr>
        <p:txBody>
          <a:bodyPr wrap="square" anchor="t" anchorCtr="0">
            <a:spAutoFit/>
          </a:bodyPr>
          <a:lstStyle/>
          <a:p>
            <a:r>
              <a:rPr lang="en-US" altLang="zh-CN" sz="1600" b="1" dirty="0">
                <a:latin typeface="Arial" panose="020B0604020202020204" pitchFamily="34" charset="0"/>
                <a:ea typeface="宋体" panose="02010600030101010101" pitchFamily="2" charset="-122"/>
              </a:rPr>
              <a:t>Cuff</a:t>
            </a:r>
            <a:endParaRPr lang="zh-CN" altLang="en-US" sz="1600" b="1" dirty="0">
              <a:latin typeface="Arial" panose="020B0604020202020204" pitchFamily="34" charset="0"/>
              <a:ea typeface="宋体" panose="02010600030101010101" pitchFamily="2" charset="-122"/>
            </a:endParaRPr>
          </a:p>
        </p:txBody>
      </p:sp>
      <p:sp>
        <p:nvSpPr>
          <p:cNvPr id="4109" name="文本框 13"/>
          <p:cNvSpPr txBox="1"/>
          <p:nvPr/>
        </p:nvSpPr>
        <p:spPr>
          <a:xfrm>
            <a:off x="6207451" y="2185469"/>
            <a:ext cx="2448123" cy="584775"/>
          </a:xfrm>
          <a:prstGeom prst="rect">
            <a:avLst/>
          </a:prstGeom>
          <a:noFill/>
          <a:ln w="9525">
            <a:noFill/>
          </a:ln>
        </p:spPr>
        <p:txBody>
          <a:bodyPr wrap="square" anchor="t" anchorCtr="0">
            <a:spAutoFit/>
          </a:bodyPr>
          <a:lstStyle/>
          <a:p>
            <a:r>
              <a:rPr lang="en-US" altLang="zh-CN" sz="1600" b="1" dirty="0">
                <a:latin typeface="Arial" panose="020B0604020202020204" pitchFamily="34" charset="0"/>
                <a:ea typeface="宋体" panose="02010600030101010101" pitchFamily="2" charset="-122"/>
              </a:rPr>
              <a:t>Cuff Wearing Direction Indicator</a:t>
            </a:r>
            <a:endParaRPr lang="zh-CN" altLang="en-US" sz="1600" b="1" dirty="0">
              <a:latin typeface="Arial" panose="020B0604020202020204" pitchFamily="34" charset="0"/>
              <a:ea typeface="宋体" panose="02010600030101010101" pitchFamily="2" charset="-122"/>
            </a:endParaRPr>
          </a:p>
        </p:txBody>
      </p:sp>
      <p:sp>
        <p:nvSpPr>
          <p:cNvPr id="4110" name="文本框 14"/>
          <p:cNvSpPr txBox="1"/>
          <p:nvPr/>
        </p:nvSpPr>
        <p:spPr>
          <a:xfrm>
            <a:off x="6520666" y="3850491"/>
            <a:ext cx="1852295" cy="337185"/>
          </a:xfrm>
          <a:prstGeom prst="rect">
            <a:avLst/>
          </a:prstGeom>
          <a:noFill/>
          <a:ln w="9525">
            <a:noFill/>
          </a:ln>
        </p:spPr>
        <p:txBody>
          <a:bodyPr wrap="square" anchor="t" anchorCtr="0">
            <a:spAutoFit/>
          </a:bodyPr>
          <a:lstStyle/>
          <a:p>
            <a:r>
              <a:rPr lang="en-US" altLang="zh-CN" sz="1600" b="1" dirty="0">
                <a:latin typeface="Arial" panose="020B0604020202020204" pitchFamily="34" charset="0"/>
                <a:ea typeface="宋体" panose="02010600030101010101" pitchFamily="2" charset="-122"/>
              </a:rPr>
              <a:t>Power Button</a:t>
            </a:r>
            <a:endParaRPr lang="zh-CN" altLang="en-US" sz="1600" b="1" dirty="0">
              <a:latin typeface="Arial" panose="020B0604020202020204" pitchFamily="34" charset="0"/>
              <a:ea typeface="宋体" panose="02010600030101010101" pitchFamily="2" charset="-122"/>
            </a:endParaRPr>
          </a:p>
        </p:txBody>
      </p:sp>
      <p:sp>
        <p:nvSpPr>
          <p:cNvPr id="4111" name="文本框 15"/>
          <p:cNvSpPr txBox="1"/>
          <p:nvPr/>
        </p:nvSpPr>
        <p:spPr>
          <a:xfrm rot="10800000" flipV="1">
            <a:off x="6156176" y="4155926"/>
            <a:ext cx="1901825" cy="337185"/>
          </a:xfrm>
          <a:prstGeom prst="rect">
            <a:avLst/>
          </a:prstGeom>
          <a:noFill/>
          <a:ln w="9525">
            <a:noFill/>
          </a:ln>
        </p:spPr>
        <p:txBody>
          <a:bodyPr wrap="square" anchor="t" anchorCtr="0">
            <a:spAutoFit/>
          </a:bodyPr>
          <a:lstStyle/>
          <a:p>
            <a:r>
              <a:rPr lang="en-US" altLang="zh-CN" sz="1600" b="1" dirty="0">
                <a:latin typeface="Arial" panose="020B0604020202020204" pitchFamily="34" charset="0"/>
                <a:ea typeface="宋体" panose="02010600030101010101" pitchFamily="2" charset="-122"/>
              </a:rPr>
              <a:t>Power Port</a:t>
            </a:r>
            <a:endParaRPr lang="zh-CN" altLang="en-US" sz="1600" b="1" dirty="0">
              <a:latin typeface="Arial" panose="020B0604020202020204" pitchFamily="34" charset="0"/>
              <a:ea typeface="宋体" panose="02010600030101010101" pitchFamily="2" charset="-122"/>
            </a:endParaRPr>
          </a:p>
        </p:txBody>
      </p:sp>
      <p:cxnSp>
        <p:nvCxnSpPr>
          <p:cNvPr id="17" name="肘形连接符 16"/>
          <p:cNvCxnSpPr/>
          <p:nvPr/>
        </p:nvCxnSpPr>
        <p:spPr>
          <a:xfrm flipV="1">
            <a:off x="4911730" y="4316274"/>
            <a:ext cx="1244421" cy="154808"/>
          </a:xfrm>
          <a:prstGeom prst="bentConnector3">
            <a:avLst>
              <a:gd name="adj1" fmla="val 50019"/>
            </a:avLst>
          </a:prstGeom>
          <a:ln w="3175" cmpd="sng">
            <a:solidFill>
              <a:srgbClr val="00B05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791" y="51435"/>
            <a:ext cx="2736065" cy="327241"/>
          </a:xfrm>
          <a:solidFill>
            <a:schemeClr val="accent1">
              <a:alpha val="51000"/>
            </a:schemeClr>
          </a:solidFill>
        </p:spPr>
        <p:txBody>
          <a:bodyPr/>
          <a:lstStyle/>
          <a:p>
            <a:pPr algn="l"/>
            <a:r>
              <a:rPr lang="en-US" altLang="zh-CN" sz="1800" b="1" dirty="0">
                <a:solidFill>
                  <a:schemeClr val="tx2"/>
                </a:solidFill>
                <a:uFillTx/>
              </a:rPr>
              <a:t>Parameters(</a:t>
            </a:r>
            <a:r>
              <a:rPr lang="en-US" altLang="zh-CN" sz="1200" b="1" dirty="0"/>
              <a:t>Model</a:t>
            </a:r>
            <a:r>
              <a:rPr lang="zh-CN" altLang="en-US" sz="1200" b="1" dirty="0"/>
              <a:t>：</a:t>
            </a:r>
            <a:r>
              <a:rPr lang="en-US" altLang="zh-CN" sz="1200" b="1" dirty="0"/>
              <a:t>PTD-P1</a:t>
            </a:r>
            <a:r>
              <a:rPr lang="en-US" altLang="zh-CN" sz="1800" b="1" dirty="0">
                <a:solidFill>
                  <a:schemeClr val="tx2"/>
                </a:solidFill>
                <a:uFillTx/>
              </a:rPr>
              <a:t>)</a:t>
            </a:r>
            <a:endParaRPr lang="zh-CN" altLang="en-US" sz="1800" b="1" dirty="0">
              <a:solidFill>
                <a:schemeClr val="tx2"/>
              </a:solidFill>
              <a:uFillTx/>
            </a:endParaRPr>
          </a:p>
        </p:txBody>
      </p:sp>
      <p:graphicFrame>
        <p:nvGraphicFramePr>
          <p:cNvPr id="4" name="表格 3"/>
          <p:cNvGraphicFramePr/>
          <p:nvPr>
            <p:custDataLst>
              <p:tags r:id="rId1"/>
            </p:custDataLst>
          </p:nvPr>
        </p:nvGraphicFramePr>
        <p:xfrm>
          <a:off x="540764" y="411510"/>
          <a:ext cx="8063684" cy="3078733"/>
        </p:xfrm>
        <a:graphic>
          <a:graphicData uri="http://schemas.openxmlformats.org/drawingml/2006/table">
            <a:tbl>
              <a:tblPr firstRow="1" bandRow="1">
                <a:tableStyleId>{5C22544A-7EE6-4342-B048-85BDC9FD1C3A}</a:tableStyleId>
              </a:tblPr>
              <a:tblGrid>
                <a:gridCol w="2735092"/>
                <a:gridCol w="5328592"/>
              </a:tblGrid>
              <a:tr h="391935">
                <a:tc>
                  <a:txBody>
                    <a:bodyPr/>
                    <a:lstStyle/>
                    <a:p>
                      <a:pPr algn="r">
                        <a:buNone/>
                      </a:pPr>
                      <a:r>
                        <a:rPr lang="en-US" sz="1350" dirty="0">
                          <a:solidFill>
                            <a:schemeClr val="tx1"/>
                          </a:solidFill>
                          <a:latin typeface="+mj-lt"/>
                          <a:ea typeface="宋体" panose="02010600030101010101" pitchFamily="2" charset="-122"/>
                          <a:cs typeface="宋体" panose="02010600030101010101" pitchFamily="2" charset="-122"/>
                        </a:rPr>
                        <a:t>Pressure Measurement Range</a:t>
                      </a:r>
                      <a:endParaRPr lang="en-US" altLang="en-US" sz="1350" dirty="0">
                        <a:solidFill>
                          <a:schemeClr val="tx1"/>
                        </a:solidFill>
                        <a:latin typeface="+mj-lt"/>
                        <a:ea typeface="宋体" panose="02010600030101010101" pitchFamily="2" charset="-122"/>
                        <a:cs typeface="宋体" panose="02010600030101010101" pitchFamily="2" charset="-122"/>
                      </a:endParaRPr>
                    </a:p>
                  </a:txBody>
                  <a:tcPr marL="51443" marR="51443" marT="0" marB="0" anchor="ctr"/>
                </a:tc>
                <a:tc>
                  <a:txBody>
                    <a:bodyPr/>
                    <a:lstStyle/>
                    <a:p>
                      <a:pPr>
                        <a:buNone/>
                      </a:pPr>
                      <a:r>
                        <a:rPr lang="en-US" sz="1350" b="0">
                          <a:solidFill>
                            <a:schemeClr val="tx1"/>
                          </a:solidFill>
                          <a:latin typeface="+mj-lt"/>
                          <a:ea typeface="宋体" panose="02010600030101010101" pitchFamily="2" charset="-122"/>
                          <a:cs typeface="宋体" panose="02010600030101010101" pitchFamily="2" charset="-122"/>
                        </a:rPr>
                        <a:t>0~260mmHg</a:t>
                      </a:r>
                      <a:endParaRPr lang="en-US" altLang="en-US" sz="1350" b="0">
                        <a:solidFill>
                          <a:schemeClr val="tx1"/>
                        </a:solidFill>
                        <a:latin typeface="+mj-lt"/>
                        <a:ea typeface="宋体" panose="02010600030101010101" pitchFamily="2" charset="-122"/>
                        <a:cs typeface="宋体" panose="02010600030101010101" pitchFamily="2" charset="-122"/>
                      </a:endParaRPr>
                    </a:p>
                  </a:txBody>
                  <a:tcPr marL="51443" marR="51443" marT="0" marB="0" anchor="ctr"/>
                </a:tc>
              </a:tr>
              <a:tr h="464119">
                <a:tc>
                  <a:txBody>
                    <a:bodyPr/>
                    <a:lstStyle/>
                    <a:p>
                      <a:pPr algn="r">
                        <a:buNone/>
                      </a:pPr>
                      <a:r>
                        <a:rPr lang="en-US" sz="1350" b="1" dirty="0">
                          <a:latin typeface="+mj-lt"/>
                          <a:ea typeface="宋体" panose="02010600030101010101" pitchFamily="2" charset="-122"/>
                          <a:cs typeface="宋体" panose="02010600030101010101" pitchFamily="2" charset="-122"/>
                        </a:rPr>
                        <a:t>Pressure Measurement Error Range</a:t>
                      </a:r>
                      <a:endParaRPr lang="en-US" altLang="en-US" sz="1350" b="1" dirty="0">
                        <a:latin typeface="+mj-lt"/>
                        <a:ea typeface="宋体" panose="02010600030101010101" pitchFamily="2" charset="-122"/>
                        <a:cs typeface="宋体" panose="02010600030101010101" pitchFamily="2" charset="-122"/>
                      </a:endParaRPr>
                    </a:p>
                  </a:txBody>
                  <a:tcPr marL="51443" marR="51443" marT="0" marB="0" anchor="ctr"/>
                </a:tc>
                <a:tc>
                  <a:txBody>
                    <a:bodyPr/>
                    <a:lstStyle/>
                    <a:p>
                      <a:pPr>
                        <a:buNone/>
                      </a:pPr>
                      <a:r>
                        <a:rPr lang="en-US" sz="1350" b="0" dirty="0">
                          <a:latin typeface="+mj-lt"/>
                          <a:ea typeface="宋体" panose="02010600030101010101" pitchFamily="2" charset="-122"/>
                          <a:cs typeface="宋体" panose="02010600030101010101" pitchFamily="2" charset="-122"/>
                        </a:rPr>
                        <a:t>（Dynamic Pressure）±3 mmHg</a:t>
                      </a:r>
                      <a:endParaRPr lang="en-US" sz="1350" b="0" dirty="0">
                        <a:latin typeface="+mj-lt"/>
                        <a:ea typeface="宋体" panose="02010600030101010101" pitchFamily="2" charset="-122"/>
                        <a:cs typeface="宋体" panose="02010600030101010101" pitchFamily="2" charset="-122"/>
                      </a:endParaRPr>
                    </a:p>
                    <a:p>
                      <a:pPr>
                        <a:buNone/>
                      </a:pPr>
                      <a:r>
                        <a:rPr lang="en-US" sz="1350" b="0" dirty="0">
                          <a:latin typeface="+mj-lt"/>
                          <a:ea typeface="宋体" panose="02010600030101010101" pitchFamily="2" charset="-122"/>
                          <a:cs typeface="宋体" panose="02010600030101010101" pitchFamily="2" charset="-122"/>
                        </a:rPr>
                        <a:t>（Static Pressure）±4mmHg</a:t>
                      </a:r>
                      <a:endParaRPr lang="en-US" altLang="en-US" sz="1350" b="0" dirty="0">
                        <a:latin typeface="+mj-lt"/>
                        <a:ea typeface="宋体" panose="02010600030101010101" pitchFamily="2" charset="-122"/>
                        <a:cs typeface="宋体" panose="02010600030101010101" pitchFamily="2" charset="-122"/>
                      </a:endParaRPr>
                    </a:p>
                  </a:txBody>
                  <a:tcPr marL="51443" marR="51443" marT="0" marB="0"/>
                </a:tc>
              </a:tr>
              <a:tr h="296074">
                <a:tc>
                  <a:txBody>
                    <a:bodyPr/>
                    <a:lstStyle/>
                    <a:p>
                      <a:pPr algn="r">
                        <a:buNone/>
                      </a:pPr>
                      <a:r>
                        <a:rPr lang="en-US" sz="1350" b="1" dirty="0">
                          <a:latin typeface="+mj-lt"/>
                          <a:ea typeface="宋体" panose="02010600030101010101" pitchFamily="2" charset="-122"/>
                          <a:cs typeface="宋体" panose="02010600030101010101" pitchFamily="2" charset="-122"/>
                        </a:rPr>
                        <a:t>Pulse Measurement Range</a:t>
                      </a:r>
                      <a:endParaRPr lang="en-US" altLang="en-US" sz="1350" b="1" dirty="0">
                        <a:latin typeface="+mj-lt"/>
                        <a:ea typeface="宋体" panose="02010600030101010101" pitchFamily="2" charset="-122"/>
                        <a:cs typeface="宋体" panose="02010600030101010101" pitchFamily="2" charset="-122"/>
                      </a:endParaRPr>
                    </a:p>
                  </a:txBody>
                  <a:tcPr marL="51443" marR="51443" marT="0" marB="0" anchor="ctr"/>
                </a:tc>
                <a:tc>
                  <a:txBody>
                    <a:bodyPr/>
                    <a:lstStyle/>
                    <a:p>
                      <a:pPr>
                        <a:buNone/>
                      </a:pPr>
                      <a:r>
                        <a:rPr lang="en-US" sz="1350" b="0" dirty="0">
                          <a:latin typeface="+mj-lt"/>
                          <a:ea typeface="宋体" panose="02010600030101010101" pitchFamily="2" charset="-122"/>
                          <a:cs typeface="宋体" panose="02010600030101010101" pitchFamily="2" charset="-122"/>
                        </a:rPr>
                        <a:t>40~199 Pulse/Minute（Accuracy±5%）</a:t>
                      </a:r>
                      <a:endParaRPr lang="en-US" altLang="en-US" sz="1350" b="0" dirty="0">
                        <a:latin typeface="+mj-lt"/>
                        <a:ea typeface="宋体" panose="02010600030101010101" pitchFamily="2" charset="-122"/>
                        <a:cs typeface="宋体" panose="02010600030101010101" pitchFamily="2" charset="-122"/>
                      </a:endParaRPr>
                    </a:p>
                  </a:txBody>
                  <a:tcPr marL="51443" marR="51443" marT="0" marB="0" anchor="ctr"/>
                </a:tc>
              </a:tr>
              <a:tr h="702469">
                <a:tc>
                  <a:txBody>
                    <a:bodyPr/>
                    <a:lstStyle/>
                    <a:p>
                      <a:pPr algn="r">
                        <a:buNone/>
                      </a:pPr>
                      <a:r>
                        <a:rPr lang="en-US" sz="1350" b="1" dirty="0">
                          <a:latin typeface="+mj-lt"/>
                          <a:ea typeface="宋体" panose="02010600030101010101" pitchFamily="2" charset="-122"/>
                          <a:cs typeface="宋体" panose="02010600030101010101" pitchFamily="2" charset="-122"/>
                        </a:rPr>
                        <a:t>Preconditioning Training</a:t>
                      </a:r>
                      <a:endParaRPr lang="zh-CN" altLang="en-US" sz="1350" b="1" dirty="0">
                        <a:latin typeface="+mj-lt"/>
                        <a:ea typeface="宋体" panose="02010600030101010101" pitchFamily="2" charset="-122"/>
                        <a:cs typeface="宋体" panose="02010600030101010101" pitchFamily="2" charset="-122"/>
                      </a:endParaRPr>
                    </a:p>
                  </a:txBody>
                  <a:tcPr marL="51443" marR="51443" marT="0" marB="0" anchor="ctr"/>
                </a:tc>
                <a:tc>
                  <a:txBody>
                    <a:bodyPr/>
                    <a:lstStyle/>
                    <a:p>
                      <a:pPr>
                        <a:buNone/>
                      </a:pPr>
                      <a:r>
                        <a:rPr lang="en-US" sz="1350" b="0" dirty="0">
                          <a:solidFill>
                            <a:schemeClr val="tx1"/>
                          </a:solidFill>
                          <a:latin typeface="+mj-lt"/>
                          <a:ea typeface="宋体" panose="02010600030101010101" pitchFamily="2" charset="-122"/>
                          <a:cs typeface="宋体" panose="02010600030101010101" pitchFamily="2" charset="-122"/>
                        </a:rPr>
                        <a:t>Automatically increases pressure by 40mmHg with a 5% error rate, detects real-time blood pressure after 5 consecutive training sessions</a:t>
                      </a:r>
                      <a:endParaRPr lang="en-US" altLang="en-US" sz="1350" b="0" dirty="0">
                        <a:solidFill>
                          <a:schemeClr val="tx1"/>
                        </a:solidFill>
                        <a:latin typeface="+mj-lt"/>
                        <a:ea typeface="宋体" panose="02010600030101010101" pitchFamily="2" charset="-122"/>
                        <a:cs typeface="宋体" panose="02010600030101010101" pitchFamily="2" charset="-122"/>
                      </a:endParaRPr>
                    </a:p>
                  </a:txBody>
                  <a:tcPr marL="51443" marR="51443" marT="0" marB="0" anchor="ctr"/>
                </a:tc>
              </a:tr>
              <a:tr h="313685">
                <a:tc>
                  <a:txBody>
                    <a:bodyPr/>
                    <a:lstStyle/>
                    <a:p>
                      <a:pPr algn="r">
                        <a:buNone/>
                      </a:pPr>
                      <a:r>
                        <a:rPr lang="en-US" altLang="zh-CN" sz="1350" b="1" i="0" u="none" kern="1200" baseline="0" dirty="0">
                          <a:solidFill>
                            <a:schemeClr val="dk1"/>
                          </a:solidFill>
                          <a:latin typeface="+mn-lt"/>
                          <a:ea typeface="宋体" panose="02010600030101010101" pitchFamily="2" charset="-122"/>
                          <a:cs typeface="宋体" panose="02010600030101010101" pitchFamily="2" charset="-122"/>
                        </a:rPr>
                        <a:t>Color of </a:t>
                      </a:r>
                      <a:r>
                        <a:rPr lang="en-US" sz="1350" b="1" dirty="0">
                          <a:latin typeface="+mj-lt"/>
                          <a:ea typeface="宋体" panose="02010600030101010101" pitchFamily="2" charset="-122"/>
                          <a:cs typeface="宋体" panose="02010600030101010101" pitchFamily="2" charset="-122"/>
                        </a:rPr>
                        <a:t>Device Body</a:t>
                      </a:r>
                      <a:endParaRPr lang="en-US" altLang="en-US" sz="1350" b="1" dirty="0">
                        <a:latin typeface="+mj-lt"/>
                        <a:ea typeface="宋体" panose="02010600030101010101" pitchFamily="2" charset="-122"/>
                        <a:cs typeface="宋体" panose="02010600030101010101" pitchFamily="2" charset="-122"/>
                      </a:endParaRPr>
                    </a:p>
                  </a:txBody>
                  <a:tcPr marL="51443" marR="51443" marT="0" marB="0" anchor="ctr"/>
                </a:tc>
                <a:tc>
                  <a:txBody>
                    <a:bodyPr/>
                    <a:lstStyle/>
                    <a:p>
                      <a:pPr>
                        <a:buNone/>
                      </a:pPr>
                      <a:r>
                        <a:rPr lang="en-US" sz="1350" b="0" dirty="0">
                          <a:latin typeface="+mj-lt"/>
                          <a:ea typeface="宋体" panose="02010600030101010101" pitchFamily="2" charset="-122"/>
                          <a:cs typeface="宋体" panose="02010600030101010101" pitchFamily="2" charset="-122"/>
                        </a:rPr>
                        <a:t>Black and White</a:t>
                      </a:r>
                      <a:endParaRPr lang="en-US" altLang="en-US" sz="1350" b="0" dirty="0">
                        <a:latin typeface="+mj-lt"/>
                        <a:ea typeface="宋体" panose="02010600030101010101" pitchFamily="2" charset="-122"/>
                        <a:cs typeface="宋体" panose="02010600030101010101" pitchFamily="2" charset="-122"/>
                      </a:endParaRPr>
                    </a:p>
                  </a:txBody>
                  <a:tcPr marL="51443" marR="51443" marT="0" marB="0" anchor="ctr"/>
                </a:tc>
              </a:tr>
              <a:tr h="550411">
                <a:tc>
                  <a:txBody>
                    <a:bodyPr/>
                    <a:lstStyle/>
                    <a:p>
                      <a:pPr algn="r">
                        <a:buNone/>
                      </a:pPr>
                      <a:r>
                        <a:rPr lang="en-US" altLang="zh-CN" sz="1350" b="1" dirty="0">
                          <a:latin typeface="+mj-lt"/>
                          <a:ea typeface="宋体" panose="02010600030101010101" pitchFamily="2" charset="-122"/>
                          <a:cs typeface="宋体" panose="02010600030101010101" pitchFamily="2" charset="-122"/>
                        </a:rPr>
                        <a:t>Cuff Size</a:t>
                      </a:r>
                      <a:endParaRPr lang="en-US" altLang="en-US" sz="1350" b="1" dirty="0">
                        <a:latin typeface="+mj-lt"/>
                        <a:ea typeface="宋体" panose="02010600030101010101" pitchFamily="2" charset="-122"/>
                        <a:cs typeface="宋体" panose="02010600030101010101" pitchFamily="2" charset="-122"/>
                      </a:endParaRPr>
                    </a:p>
                  </a:txBody>
                  <a:tcPr marL="51443" marR="51443" marT="0" marB="0" anchor="ctr"/>
                </a:tc>
                <a:tc>
                  <a:txBody>
                    <a:bodyPr/>
                    <a:lstStyle/>
                    <a:p>
                      <a:pPr>
                        <a:buNone/>
                      </a:pPr>
                      <a:r>
                        <a:rPr lang="en-US" sz="1350" b="0" dirty="0">
                          <a:latin typeface="+mj-lt"/>
                          <a:ea typeface="宋体" panose="02010600030101010101" pitchFamily="2" charset="-122"/>
                          <a:cs typeface="宋体" panose="02010600030101010101" pitchFamily="2" charset="-122"/>
                        </a:rPr>
                        <a:t>Length：54cm</a:t>
                      </a:r>
                      <a:r>
                        <a:rPr lang="en-US" altLang="zh-CN" sz="1350" b="0" dirty="0">
                          <a:latin typeface="+mj-lt"/>
                          <a:ea typeface="宋体" panose="02010600030101010101" pitchFamily="2" charset="-122"/>
                          <a:cs typeface="宋体" panose="02010600030101010101" pitchFamily="2" charset="-122"/>
                        </a:rPr>
                        <a:t>,</a:t>
                      </a:r>
                      <a:r>
                        <a:rPr lang="en-US" sz="1350" b="0" dirty="0">
                          <a:latin typeface="+mj-lt"/>
                          <a:ea typeface="宋体" panose="02010600030101010101" pitchFamily="2" charset="-122"/>
                          <a:cs typeface="宋体" panose="02010600030101010101" pitchFamily="2" charset="-122"/>
                        </a:rPr>
                        <a:t>Width：13.5cm</a:t>
                      </a:r>
                      <a:r>
                        <a:rPr lang="en-US" altLang="zh-CN" sz="1350" b="0" dirty="0">
                          <a:latin typeface="+mj-lt"/>
                          <a:ea typeface="宋体" panose="02010600030101010101" pitchFamily="2" charset="-122"/>
                          <a:cs typeface="宋体" panose="02010600030101010101" pitchFamily="2" charset="-122"/>
                        </a:rPr>
                        <a:t>,</a:t>
                      </a:r>
                      <a:endParaRPr lang="en-US" altLang="zh-CN" sz="1350" b="0" dirty="0">
                        <a:latin typeface="+mj-lt"/>
                        <a:ea typeface="宋体" panose="02010600030101010101" pitchFamily="2" charset="-122"/>
                        <a:cs typeface="宋体" panose="02010600030101010101" pitchFamily="2" charset="-122"/>
                      </a:endParaRPr>
                    </a:p>
                    <a:p>
                      <a:pPr>
                        <a:buNone/>
                      </a:pPr>
                      <a:r>
                        <a:rPr lang="en-US" sz="1350" b="0" dirty="0">
                          <a:latin typeface="+mj-lt"/>
                          <a:ea typeface="宋体" panose="02010600030101010101" pitchFamily="2" charset="-122"/>
                          <a:cs typeface="宋体" panose="02010600030101010101" pitchFamily="2" charset="-122"/>
                        </a:rPr>
                        <a:t>Applicable Arm Circumference of Cuff Airbag：22~36cm</a:t>
                      </a:r>
                      <a:endParaRPr lang="en-US" altLang="en-US" sz="1350" b="0" dirty="0">
                        <a:latin typeface="+mj-lt"/>
                        <a:ea typeface="宋体" panose="02010600030101010101" pitchFamily="2" charset="-122"/>
                        <a:cs typeface="宋体" panose="02010600030101010101" pitchFamily="2" charset="-122"/>
                      </a:endParaRPr>
                    </a:p>
                  </a:txBody>
                  <a:tcPr marL="51443" marR="51443" marT="0" marB="0" anchor="ctr"/>
                </a:tc>
              </a:tr>
              <a:tr h="360040">
                <a:tc>
                  <a:txBody>
                    <a:bodyPr/>
                    <a:lstStyle/>
                    <a:p>
                      <a:pPr algn="r">
                        <a:buNone/>
                      </a:pPr>
                      <a:r>
                        <a:rPr lang="en-US" altLang="zh-CN" sz="1350" b="1" dirty="0">
                          <a:latin typeface="+mj-lt"/>
                          <a:ea typeface="宋体" panose="02010600030101010101" pitchFamily="2" charset="-122"/>
                          <a:cs typeface="宋体" panose="02010600030101010101" pitchFamily="2" charset="-122"/>
                        </a:rPr>
                        <a:t>Dimensions</a:t>
                      </a:r>
                      <a:endParaRPr lang="zh-CN" altLang="en-US" sz="1350" b="1" dirty="0">
                        <a:latin typeface="+mj-lt"/>
                        <a:ea typeface="宋体" panose="02010600030101010101" pitchFamily="2" charset="-122"/>
                        <a:cs typeface="宋体" panose="02010600030101010101" pitchFamily="2" charset="-122"/>
                      </a:endParaRPr>
                    </a:p>
                  </a:txBody>
                  <a:tcPr marL="51443" marR="51443" marT="0" marB="0" anchor="ctr"/>
                </a:tc>
                <a:tc>
                  <a:txBody>
                    <a:bodyPr/>
                    <a:lstStyle/>
                    <a:p>
                      <a:pPr>
                        <a:buNone/>
                      </a:pPr>
                      <a:r>
                        <a:rPr lang="en-US" altLang="zh-CN" sz="1350" b="0" dirty="0">
                          <a:latin typeface="+mj-lt"/>
                          <a:ea typeface="宋体" panose="02010600030101010101" pitchFamily="2" charset="-122"/>
                          <a:cs typeface="宋体" panose="02010600030101010101" pitchFamily="2" charset="-122"/>
                        </a:rPr>
                        <a:t>Length-Width-Height:</a:t>
                      </a:r>
                      <a:r>
                        <a:rPr lang="zh-CN" altLang="en-US" sz="1350" b="0" dirty="0">
                          <a:latin typeface="+mj-lt"/>
                          <a:ea typeface="宋体" panose="02010600030101010101" pitchFamily="2" charset="-122"/>
                          <a:cs typeface="宋体" panose="02010600030101010101" pitchFamily="2" charset="-122"/>
                        </a:rPr>
                        <a:t> </a:t>
                      </a:r>
                      <a:r>
                        <a:rPr lang="en-US" altLang="zh-CN" sz="1350" b="0" dirty="0">
                          <a:latin typeface="+mj-lt"/>
                          <a:ea typeface="宋体" panose="02010600030101010101" pitchFamily="2" charset="-122"/>
                          <a:cs typeface="宋体" panose="02010600030101010101" pitchFamily="2" charset="-122"/>
                        </a:rPr>
                        <a:t>9cm*9cm*3cm</a:t>
                      </a:r>
                      <a:endParaRPr lang="en-US" altLang="zh-CN" sz="1350" b="0" dirty="0">
                        <a:latin typeface="+mj-lt"/>
                        <a:ea typeface="宋体" panose="02010600030101010101" pitchFamily="2" charset="-122"/>
                        <a:cs typeface="宋体" panose="02010600030101010101" pitchFamily="2" charset="-122"/>
                      </a:endParaRPr>
                    </a:p>
                  </a:txBody>
                  <a:tcPr marL="51443" marR="51443" marT="0" marB="0" anchor="ctr"/>
                </a:tc>
              </a:tr>
            </a:tbl>
          </a:graphicData>
        </a:graphic>
      </p:graphicFrame>
      <p:sp>
        <p:nvSpPr>
          <p:cNvPr id="5" name="文本框 4"/>
          <p:cNvSpPr txBox="1"/>
          <p:nvPr/>
        </p:nvSpPr>
        <p:spPr>
          <a:xfrm>
            <a:off x="539552" y="3774407"/>
            <a:ext cx="8061586" cy="11844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lnSpc>
                <a:spcPct val="120000"/>
              </a:lnSpc>
              <a:spcBef>
                <a:spcPts val="0"/>
              </a:spcBef>
              <a:spcAft>
                <a:spcPts val="0"/>
              </a:spcAft>
              <a:buClrTx/>
              <a:buSzTx/>
              <a:buFontTx/>
            </a:pPr>
            <a:r>
              <a:rPr lang="zh-CN" altLang="en-US" sz="1000" b="1" dirty="0">
                <a:latin typeface="阿里巴巴普惠体 R" panose="00020600040101010101" charset="-122"/>
                <a:ea typeface="阿里巴巴普惠体 R" panose="00020600040101010101" charset="-122"/>
                <a:cs typeface="阿里巴巴普惠体 R" panose="00020600040101010101" charset="-122"/>
                <a:sym typeface="+mn-ea"/>
              </a:rPr>
              <a:t>1. </a:t>
            </a:r>
            <a:r>
              <a:rPr lang="en-US" altLang="zh-CN" sz="1000" b="1" dirty="0">
                <a:solidFill>
                  <a:srgbClr val="CC6600"/>
                </a:solidFill>
                <a:latin typeface="阿里巴巴普惠体 R" panose="00020600040101010101" charset="-122"/>
                <a:ea typeface="阿里巴巴普惠体 R" panose="00020600040101010101" charset="-122"/>
                <a:cs typeface="阿里巴巴普惠体 R" panose="00020600040101010101" charset="-122"/>
                <a:sym typeface="+mn-ea"/>
              </a:rPr>
              <a:t>Pressure Unit Switching</a:t>
            </a:r>
            <a:r>
              <a:rPr lang="zh-CN" altLang="en-US" sz="1000" b="1" dirty="0">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000" b="1" dirty="0">
                <a:solidFill>
                  <a:schemeClr val="bg2"/>
                </a:solidFill>
                <a:latin typeface="阿里巴巴普惠体 R" panose="00020600040101010101" charset="-122"/>
                <a:ea typeface="阿里巴巴普惠体 R" panose="00020600040101010101" charset="-122"/>
                <a:cs typeface="阿里巴巴普惠体 R" panose="00020600040101010101" charset="-122"/>
                <a:sym typeface="+mn-ea"/>
              </a:rPr>
              <a:t>kPa/</a:t>
            </a:r>
            <a:r>
              <a:rPr lang="en-US" altLang="zh-CN" sz="1000" b="1" dirty="0">
                <a:solidFill>
                  <a:schemeClr val="bg2"/>
                </a:solidFill>
                <a:latin typeface="阿里巴巴普惠体 R" panose="00020600040101010101" charset="-122"/>
                <a:ea typeface="阿里巴巴普惠体 R" panose="00020600040101010101" charset="-122"/>
                <a:cs typeface="阿里巴巴普惠体 R" panose="00020600040101010101" charset="-122"/>
                <a:sym typeface="+mn-ea"/>
              </a:rPr>
              <a:t>mmHg, mmHg is the default unit at first startup.</a:t>
            </a:r>
            <a:endParaRPr lang="zh-CN" altLang="en-US" sz="1000" b="1" dirty="0">
              <a:solidFill>
                <a:schemeClr val="bg2"/>
              </a:solidFill>
              <a:latin typeface="阿里巴巴普惠体 R" panose="00020600040101010101" charset="-122"/>
              <a:ea typeface="阿里巴巴普惠体 R" panose="00020600040101010101" charset="-122"/>
              <a:cs typeface="阿里巴巴普惠体 R" panose="00020600040101010101" charset="-122"/>
              <a:sym typeface="+mn-ea"/>
            </a:endParaRPr>
          </a:p>
          <a:p>
            <a:pPr algn="l">
              <a:lnSpc>
                <a:spcPct val="120000"/>
              </a:lnSpc>
              <a:spcBef>
                <a:spcPts val="0"/>
              </a:spcBef>
              <a:spcAft>
                <a:spcPts val="0"/>
              </a:spcAft>
              <a:buClrTx/>
              <a:buSzTx/>
              <a:buFontTx/>
            </a:pPr>
            <a:r>
              <a:rPr lang="zh-CN" altLang="en-US" sz="1000" b="1" dirty="0">
                <a:latin typeface="阿里巴巴普惠体 R" panose="00020600040101010101" charset="-122"/>
                <a:ea typeface="阿里巴巴普惠体 R" panose="00020600040101010101" charset="-122"/>
                <a:cs typeface="阿里巴巴普惠体 R" panose="00020600040101010101" charset="-122"/>
                <a:sym typeface="+mn-ea"/>
              </a:rPr>
              <a:t>2. </a:t>
            </a:r>
            <a:r>
              <a:rPr lang="en-US" altLang="zh-CN" sz="1000" b="1" dirty="0">
                <a:solidFill>
                  <a:srgbClr val="CC6600"/>
                </a:solidFill>
                <a:latin typeface="阿里巴巴普惠体 R" panose="00020600040101010101" charset="-122"/>
                <a:ea typeface="阿里巴巴普惠体 R" panose="00020600040101010101" charset="-122"/>
                <a:cs typeface="阿里巴巴普惠体 R" panose="00020600040101010101" charset="-122"/>
                <a:sym typeface="+mn-ea"/>
              </a:rPr>
              <a:t>Overpressure Protection</a:t>
            </a:r>
            <a:r>
              <a:rPr lang="en-US" altLang="zh-CN" sz="1000" b="1" dirty="0">
                <a:latin typeface="阿里巴巴普惠体 R" panose="00020600040101010101" charset="-122"/>
                <a:ea typeface="阿里巴巴普惠体 R" panose="00020600040101010101" charset="-122"/>
                <a:cs typeface="阿里巴巴普惠体 R" panose="00020600040101010101" charset="-122"/>
                <a:sym typeface="+mn-ea"/>
              </a:rPr>
              <a:t>: </a:t>
            </a:r>
            <a:r>
              <a:rPr lang="en-US" altLang="zh-CN" sz="1000" b="1" dirty="0">
                <a:solidFill>
                  <a:schemeClr val="bg2"/>
                </a:solidFill>
                <a:latin typeface="阿里巴巴普惠体 R" panose="00020600040101010101" charset="-122"/>
                <a:ea typeface="阿里巴巴普惠体 R" panose="00020600040101010101" charset="-122"/>
                <a:cs typeface="阿里巴巴普惠体 R" panose="00020600040101010101" charset="-122"/>
                <a:sym typeface="+mn-ea"/>
              </a:rPr>
              <a:t>Automatically release pressure once air pressure exceeds 295 mmHg (in about 0.02 seconds).</a:t>
            </a:r>
            <a:endParaRPr lang="zh-CN" altLang="en-US" sz="1000" b="1" dirty="0">
              <a:solidFill>
                <a:schemeClr val="bg2"/>
              </a:solidFill>
              <a:latin typeface="阿里巴巴普惠体 R" panose="00020600040101010101" charset="-122"/>
              <a:ea typeface="阿里巴巴普惠体 R" panose="00020600040101010101" charset="-122"/>
              <a:cs typeface="阿里巴巴普惠体 R" panose="00020600040101010101" charset="-122"/>
              <a:sym typeface="+mn-ea"/>
            </a:endParaRPr>
          </a:p>
          <a:p>
            <a:pPr algn="l">
              <a:lnSpc>
                <a:spcPct val="120000"/>
              </a:lnSpc>
              <a:spcBef>
                <a:spcPts val="0"/>
              </a:spcBef>
              <a:spcAft>
                <a:spcPts val="0"/>
              </a:spcAft>
              <a:buClrTx/>
              <a:buSzTx/>
              <a:buFontTx/>
            </a:pPr>
            <a:r>
              <a:rPr lang="zh-CN" altLang="en-US" sz="1000" b="1" dirty="0">
                <a:latin typeface="阿里巴巴普惠体 R" panose="00020600040101010101" charset="-122"/>
                <a:ea typeface="阿里巴巴普惠体 R" panose="00020600040101010101" charset="-122"/>
                <a:cs typeface="阿里巴巴普惠体 R" panose="00020600040101010101" charset="-122"/>
                <a:sym typeface="+mn-ea"/>
              </a:rPr>
              <a:t>3</a:t>
            </a:r>
            <a:r>
              <a:rPr lang="zh-CN" altLang="en-US" sz="1000" b="1" dirty="0">
                <a:solidFill>
                  <a:srgbClr val="CC6600"/>
                </a:solidFill>
                <a:latin typeface="阿里巴巴普惠体 R" panose="00020600040101010101" charset="-122"/>
                <a:ea typeface="阿里巴巴普惠体 R" panose="00020600040101010101" charset="-122"/>
                <a:cs typeface="阿里巴巴普惠体 R" panose="00020600040101010101" charset="-122"/>
                <a:sym typeface="+mn-ea"/>
              </a:rPr>
              <a:t>. </a:t>
            </a:r>
            <a:r>
              <a:rPr lang="en-US" altLang="zh-CN" sz="1000" b="1" dirty="0">
                <a:solidFill>
                  <a:srgbClr val="CC6600"/>
                </a:solidFill>
                <a:latin typeface="阿里巴巴普惠体 R" panose="00020600040101010101" charset="-122"/>
                <a:ea typeface="阿里巴巴普惠体 R" panose="00020600040101010101" charset="-122"/>
                <a:cs typeface="阿里巴巴普惠体 R" panose="00020600040101010101" charset="-122"/>
                <a:sym typeface="+mn-ea"/>
              </a:rPr>
              <a:t>Automatic Shutdown</a:t>
            </a:r>
            <a:r>
              <a:rPr lang="en-US" altLang="zh-CN" sz="1000" b="1" dirty="0">
                <a:latin typeface="阿里巴巴普惠体 R" panose="00020600040101010101" charset="-122"/>
                <a:ea typeface="阿里巴巴普惠体 R" panose="00020600040101010101" charset="-122"/>
                <a:cs typeface="阿里巴巴普惠体 R" panose="00020600040101010101" charset="-122"/>
                <a:sym typeface="+mn-ea"/>
              </a:rPr>
              <a:t>: </a:t>
            </a:r>
            <a:r>
              <a:rPr lang="zh-CN" altLang="en-US" sz="1000" b="1" dirty="0">
                <a:solidFill>
                  <a:schemeClr val="bg2"/>
                </a:solidFill>
                <a:latin typeface="阿里巴巴普惠体 R" panose="00020600040101010101" charset="-122"/>
                <a:ea typeface="阿里巴巴普惠体 R" panose="00020600040101010101" charset="-122"/>
                <a:cs typeface="阿里巴巴普惠体 R" panose="00020600040101010101" charset="-122"/>
                <a:sym typeface="+mn-ea"/>
              </a:rPr>
              <a:t>①</a:t>
            </a:r>
            <a:r>
              <a:rPr lang="en-US" altLang="zh-CN" sz="1000" b="1" dirty="0">
                <a:solidFill>
                  <a:schemeClr val="bg2"/>
                </a:solidFill>
                <a:latin typeface="阿里巴巴普惠体 R" panose="00020600040101010101" charset="-122"/>
                <a:ea typeface="阿里巴巴普惠体 R" panose="00020600040101010101" charset="-122"/>
                <a:cs typeface="阿里巴巴普惠体 R" panose="00020600040101010101" charset="-122"/>
                <a:sym typeface="+mn-ea"/>
              </a:rPr>
              <a:t>Automatically shut down if there is no operation within approximately 60 seconds after measurement,</a:t>
            </a:r>
            <a:r>
              <a:rPr lang="zh-CN" altLang="en-US" sz="1000" b="1" dirty="0">
                <a:solidFill>
                  <a:schemeClr val="bg2"/>
                </a:solidFill>
                <a:latin typeface="阿里巴巴普惠体 R" panose="00020600040101010101" charset="-122"/>
                <a:ea typeface="阿里巴巴普惠体 R" panose="00020600040101010101" charset="-122"/>
                <a:cs typeface="阿里巴巴普惠体 R" panose="00020600040101010101" charset="-122"/>
                <a:sym typeface="+mn-ea"/>
              </a:rPr>
              <a:t> </a:t>
            </a:r>
            <a:r>
              <a:rPr lang="en-US" altLang="zh-CN" sz="1000" b="1" dirty="0">
                <a:solidFill>
                  <a:schemeClr val="bg2"/>
                </a:solidFill>
                <a:latin typeface="阿里巴巴普惠体 R" panose="00020600040101010101" charset="-122"/>
                <a:ea typeface="阿里巴巴普惠体 R" panose="00020600040101010101" charset="-122"/>
                <a:cs typeface="阿里巴巴普惠体 R" panose="00020600040101010101" charset="-122"/>
                <a:sym typeface="+mn-ea"/>
              </a:rPr>
              <a:t>or after an error is reported within approximately 30 seconds. </a:t>
            </a:r>
            <a:r>
              <a:rPr lang="zh-CN" altLang="en-US" sz="1000" b="1" dirty="0">
                <a:solidFill>
                  <a:schemeClr val="bg2"/>
                </a:solidFill>
                <a:latin typeface="阿里巴巴普惠体 R" panose="00020600040101010101" charset="-122"/>
                <a:ea typeface="阿里巴巴普惠体 R" panose="00020600040101010101" charset="-122"/>
                <a:cs typeface="阿里巴巴普惠体 R" panose="00020600040101010101" charset="-122"/>
                <a:sym typeface="+mn-ea"/>
              </a:rPr>
              <a:t>②</a:t>
            </a:r>
            <a:r>
              <a:rPr lang="en-US" altLang="zh-CN" sz="1000" b="1" dirty="0">
                <a:solidFill>
                  <a:schemeClr val="bg2"/>
                </a:solidFill>
                <a:latin typeface="阿里巴巴普惠体 R" panose="00020600040101010101" charset="-122"/>
                <a:ea typeface="阿里巴巴普惠体 R" panose="00020600040101010101" charset="-122"/>
                <a:cs typeface="阿里巴巴普惠体 R" panose="00020600040101010101" charset="-122"/>
                <a:sym typeface="+mn-ea"/>
              </a:rPr>
              <a:t>Self-protection time when the cuff is not tied and inflated: within 60 seconds.</a:t>
            </a:r>
            <a:endParaRPr lang="zh-CN" altLang="en-US" sz="1000" b="1" dirty="0">
              <a:solidFill>
                <a:schemeClr val="bg2"/>
              </a:solidFill>
              <a:latin typeface="阿里巴巴普惠体 R" panose="00020600040101010101" charset="-122"/>
              <a:ea typeface="阿里巴巴普惠体 R" panose="00020600040101010101" charset="-122"/>
              <a:cs typeface="阿里巴巴普惠体 R" panose="00020600040101010101" charset="-122"/>
              <a:sym typeface="+mn-ea"/>
            </a:endParaRPr>
          </a:p>
          <a:p>
            <a:pPr algn="l">
              <a:lnSpc>
                <a:spcPct val="120000"/>
              </a:lnSpc>
              <a:spcBef>
                <a:spcPts val="0"/>
              </a:spcBef>
              <a:spcAft>
                <a:spcPts val="0"/>
              </a:spcAft>
              <a:buClrTx/>
              <a:buSzTx/>
              <a:buFontTx/>
            </a:pPr>
            <a:r>
              <a:rPr lang="zh-CN" altLang="en-US" sz="1000" b="1" dirty="0">
                <a:latin typeface="阿里巴巴普惠体 R" panose="00020600040101010101" charset="-122"/>
                <a:ea typeface="阿里巴巴普惠体 R" panose="00020600040101010101" charset="-122"/>
                <a:cs typeface="阿里巴巴普惠体 R" panose="00020600040101010101" charset="-122"/>
                <a:sym typeface="+mn-ea"/>
              </a:rPr>
              <a:t>4. </a:t>
            </a:r>
            <a:r>
              <a:rPr lang="en-US" altLang="zh-CN" sz="1000" b="1" dirty="0">
                <a:solidFill>
                  <a:srgbClr val="CC6600"/>
                </a:solidFill>
                <a:latin typeface="阿里巴巴普惠体 R" panose="00020600040101010101" charset="-122"/>
                <a:ea typeface="阿里巴巴普惠体 R" panose="00020600040101010101" charset="-122"/>
                <a:cs typeface="阿里巴巴普惠体 R" panose="00020600040101010101" charset="-122"/>
                <a:sym typeface="+mn-ea"/>
              </a:rPr>
              <a:t>Heartbeat Prompt Sound &amp; heartbeat symbol </a:t>
            </a:r>
            <a:r>
              <a:rPr lang="en-US" altLang="zh-CN" sz="1000" b="1" dirty="0">
                <a:solidFill>
                  <a:schemeClr val="bg2"/>
                </a:solidFill>
                <a:latin typeface="阿里巴巴普惠体 R" panose="00020600040101010101" charset="-122"/>
                <a:ea typeface="阿里巴巴普惠体 R" panose="00020600040101010101" charset="-122"/>
                <a:cs typeface="阿里巴巴普惠体 R" panose="00020600040101010101" charset="-122"/>
                <a:sym typeface="+mn-ea"/>
              </a:rPr>
              <a:t>flashing on the screen.</a:t>
            </a:r>
            <a:endParaRPr lang="zh-CN" altLang="en-US" sz="1000" b="1" dirty="0">
              <a:solidFill>
                <a:schemeClr val="bg2"/>
              </a:solidFill>
            </a:endParaRPr>
          </a:p>
        </p:txBody>
      </p:sp>
      <p:sp>
        <p:nvSpPr>
          <p:cNvPr id="6" name="副标题 2"/>
          <p:cNvSpPr txBox="1"/>
          <p:nvPr/>
        </p:nvSpPr>
        <p:spPr>
          <a:xfrm>
            <a:off x="542862" y="3500295"/>
            <a:ext cx="1512168" cy="281671"/>
          </a:xfrm>
          <a:prstGeom prst="rect">
            <a:avLst/>
          </a:prstGeom>
          <a:noFill/>
          <a:ln w="9525">
            <a:noFill/>
          </a:ln>
        </p:spPr>
        <p:txBody>
          <a:bodyPr anchor="t" anchorCtr="0"/>
          <a:lstStyle>
            <a:lvl1pPr marL="0" lvl="0" indent="0" algn="ctr" defTabSz="685800" eaLnBrk="1" fontAlgn="base" latinLnBrk="0" hangingPunct="1">
              <a:lnSpc>
                <a:spcPct val="100000"/>
              </a:lnSpc>
              <a:spcBef>
                <a:spcPct val="15000"/>
              </a:spcBef>
              <a:spcAft>
                <a:spcPct val="0"/>
              </a:spcAft>
              <a:buNone/>
              <a:defRPr sz="1350" b="0" i="0" u="none" kern="1200" baseline="0">
                <a:solidFill>
                  <a:schemeClr val="tx1"/>
                </a:solidFill>
                <a:latin typeface="+mn-lt"/>
                <a:ea typeface="+mn-ea"/>
                <a:cs typeface="+mn-cs"/>
              </a:defRPr>
            </a:lvl1pPr>
            <a:lvl2pPr marL="257175" lvl="1" indent="0" algn="ctr" defTabSz="685800" eaLnBrk="1" fontAlgn="base" latinLnBrk="0" hangingPunct="1">
              <a:lnSpc>
                <a:spcPct val="100000"/>
              </a:lnSpc>
              <a:spcBef>
                <a:spcPct val="15000"/>
              </a:spcBef>
              <a:spcAft>
                <a:spcPct val="0"/>
              </a:spcAft>
              <a:buNone/>
              <a:defRPr sz="1125" b="0" i="0" u="none" kern="1200" baseline="0">
                <a:solidFill>
                  <a:schemeClr val="tx1"/>
                </a:solidFill>
                <a:latin typeface="+mn-lt"/>
                <a:ea typeface="+mn-ea"/>
                <a:cs typeface="+mn-cs"/>
              </a:defRPr>
            </a:lvl2pPr>
            <a:lvl3pPr marL="514350" lvl="2" indent="0" algn="ctr" defTabSz="685800" eaLnBrk="1" fontAlgn="base" latinLnBrk="0" hangingPunct="1">
              <a:lnSpc>
                <a:spcPct val="100000"/>
              </a:lnSpc>
              <a:spcBef>
                <a:spcPct val="15000"/>
              </a:spcBef>
              <a:spcAft>
                <a:spcPct val="0"/>
              </a:spcAft>
              <a:buNone/>
              <a:defRPr sz="1015" b="0" i="0" u="none" kern="1200" baseline="0">
                <a:solidFill>
                  <a:schemeClr val="tx1"/>
                </a:solidFill>
                <a:latin typeface="+mn-lt"/>
                <a:ea typeface="+mn-ea"/>
                <a:cs typeface="+mn-cs"/>
              </a:defRPr>
            </a:lvl3pPr>
            <a:lvl4pPr marL="771525" lvl="3" indent="0" algn="ctr" defTabSz="685800" eaLnBrk="1" fontAlgn="base" latinLnBrk="0" hangingPunct="1">
              <a:lnSpc>
                <a:spcPct val="100000"/>
              </a:lnSpc>
              <a:spcBef>
                <a:spcPct val="15000"/>
              </a:spcBef>
              <a:spcAft>
                <a:spcPct val="0"/>
              </a:spcAft>
              <a:buNone/>
              <a:defRPr sz="900" b="0" i="0" u="none" kern="1200" baseline="0">
                <a:solidFill>
                  <a:schemeClr val="tx1"/>
                </a:solidFill>
                <a:latin typeface="+mn-lt"/>
                <a:ea typeface="+mn-ea"/>
                <a:cs typeface="+mn-cs"/>
              </a:defRPr>
            </a:lvl4pPr>
            <a:lvl5pPr marL="1028700" lvl="4" indent="0" algn="ctr" defTabSz="685800" eaLnBrk="1" fontAlgn="base" latinLnBrk="0" hangingPunct="1">
              <a:lnSpc>
                <a:spcPct val="100000"/>
              </a:lnSpc>
              <a:spcBef>
                <a:spcPct val="15000"/>
              </a:spcBef>
              <a:spcAft>
                <a:spcPct val="0"/>
              </a:spcAft>
              <a:buNone/>
              <a:defRPr sz="900" b="0" i="0" u="none" kern="1200" baseline="0">
                <a:solidFill>
                  <a:schemeClr val="tx1"/>
                </a:solidFill>
                <a:latin typeface="+mn-lt"/>
                <a:ea typeface="+mn-ea"/>
                <a:cs typeface="+mn-cs"/>
              </a:defRPr>
            </a:lvl5pPr>
            <a:lvl6pPr marL="1285875" lvl="5" indent="0" algn="ctr" defTabSz="685800" eaLnBrk="1" fontAlgn="base" latinLnBrk="0" hangingPunct="1">
              <a:lnSpc>
                <a:spcPct val="100000"/>
              </a:lnSpc>
              <a:spcBef>
                <a:spcPct val="15000"/>
              </a:spcBef>
              <a:spcAft>
                <a:spcPct val="0"/>
              </a:spcAft>
              <a:buNone/>
              <a:defRPr sz="900" b="0" i="0" u="none" kern="1200" baseline="0">
                <a:solidFill>
                  <a:schemeClr val="tx1"/>
                </a:solidFill>
                <a:latin typeface="+mn-lt"/>
                <a:ea typeface="+mn-ea"/>
                <a:cs typeface="+mn-cs"/>
              </a:defRPr>
            </a:lvl6pPr>
            <a:lvl7pPr marL="1543050" lvl="6" indent="0" algn="ctr" defTabSz="685800" eaLnBrk="1" fontAlgn="base" latinLnBrk="0" hangingPunct="1">
              <a:lnSpc>
                <a:spcPct val="100000"/>
              </a:lnSpc>
              <a:spcBef>
                <a:spcPct val="15000"/>
              </a:spcBef>
              <a:spcAft>
                <a:spcPct val="0"/>
              </a:spcAft>
              <a:buNone/>
              <a:defRPr sz="900" b="0" i="0" u="none" kern="1200" baseline="0">
                <a:solidFill>
                  <a:schemeClr val="tx1"/>
                </a:solidFill>
                <a:latin typeface="+mn-lt"/>
                <a:ea typeface="+mn-ea"/>
                <a:cs typeface="+mn-cs"/>
              </a:defRPr>
            </a:lvl7pPr>
            <a:lvl8pPr marL="1800225" lvl="7" indent="0" algn="ctr" defTabSz="685800" eaLnBrk="1" fontAlgn="base" latinLnBrk="0" hangingPunct="1">
              <a:lnSpc>
                <a:spcPct val="100000"/>
              </a:lnSpc>
              <a:spcBef>
                <a:spcPct val="15000"/>
              </a:spcBef>
              <a:spcAft>
                <a:spcPct val="0"/>
              </a:spcAft>
              <a:buNone/>
              <a:defRPr sz="900" b="0" i="0" u="none" kern="1200" baseline="0">
                <a:solidFill>
                  <a:schemeClr val="tx1"/>
                </a:solidFill>
                <a:latin typeface="+mn-lt"/>
                <a:ea typeface="+mn-ea"/>
                <a:cs typeface="+mn-cs"/>
              </a:defRPr>
            </a:lvl8pPr>
            <a:lvl9pPr marL="2058035" lvl="8" indent="0" algn="ctr" defTabSz="685800" eaLnBrk="1" fontAlgn="base" latinLnBrk="0" hangingPunct="1">
              <a:lnSpc>
                <a:spcPct val="100000"/>
              </a:lnSpc>
              <a:spcBef>
                <a:spcPct val="15000"/>
              </a:spcBef>
              <a:spcAft>
                <a:spcPct val="0"/>
              </a:spcAft>
              <a:buNone/>
              <a:defRPr sz="900" b="0" i="0" u="none" kern="1200" baseline="0">
                <a:solidFill>
                  <a:schemeClr val="tx1"/>
                </a:solidFill>
                <a:latin typeface="+mn-lt"/>
                <a:ea typeface="+mn-ea"/>
                <a:cs typeface="+mn-cs"/>
              </a:defRPr>
            </a:lvl9pPr>
          </a:lstStyle>
          <a:p>
            <a:pPr algn="l"/>
            <a:r>
              <a:rPr lang="en-US" altLang="zh-CN" b="1" dirty="0">
                <a:solidFill>
                  <a:srgbClr val="0070C0"/>
                </a:solidFill>
              </a:rPr>
              <a:t>Functions:</a:t>
            </a:r>
            <a:endParaRPr lang="en-US" altLang="zh-CN" b="1" dirty="0">
              <a:solidFill>
                <a:srgbClr val="0070C0"/>
              </a:solidFill>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4137159"/>
            <a:ext cx="8064896" cy="882828"/>
          </a:xfrm>
        </p:spPr>
        <p:style>
          <a:lnRef idx="2">
            <a:schemeClr val="accent1"/>
          </a:lnRef>
          <a:fillRef idx="1">
            <a:schemeClr val="lt1"/>
          </a:fillRef>
          <a:effectRef idx="0">
            <a:schemeClr val="accent1"/>
          </a:effectRef>
          <a:fontRef idx="minor">
            <a:schemeClr val="dk1"/>
          </a:fontRef>
        </p:style>
        <p:txBody>
          <a:bodyPr anchor="b"/>
          <a:lstStyle/>
          <a:p>
            <a:pPr marL="285750" indent="-285750" algn="l">
              <a:buFont typeface="Arial" panose="020B0604020202020204" pitchFamily="34" charset="0"/>
              <a:buChar char="•"/>
            </a:pPr>
            <a:r>
              <a:rPr lang="en-US" altLang="zh-CN" sz="1200" dirty="0">
                <a:solidFill>
                  <a:srgbClr val="FF0000"/>
                </a:solidFill>
                <a:latin typeface="+mj-lt"/>
                <a:ea typeface="宋体" panose="02010600030101010101" pitchFamily="2" charset="-122"/>
                <a:cs typeface="宋体" panose="02010600030101010101" pitchFamily="2" charset="-122"/>
                <a:sym typeface="+mn-ea"/>
              </a:rPr>
              <a:t>Repeated measurements may cause symptoms </a:t>
            </a:r>
            <a:r>
              <a:rPr lang="en-US" altLang="zh-CN" sz="1200" dirty="0">
                <a:latin typeface="+mj-lt"/>
                <a:ea typeface="宋体" panose="02010600030101010101" pitchFamily="2" charset="-122"/>
                <a:cs typeface="宋体" panose="02010600030101010101" pitchFamily="2" charset="-122"/>
                <a:sym typeface="+mn-ea"/>
              </a:rPr>
              <a:t>such as congestion and swelling. Frequent repeated blood pressure measurements cannot obtain accurate results. The interval between two measurements should be at least 10 minutes. The cuff should not be inflated for a long time, otherwise symptoms such as congestion and numbness may occur in the arm.</a:t>
            </a:r>
            <a:endParaRPr lang="zh-CN" altLang="en-US" sz="1200" strike="noStrike" noProof="1">
              <a:latin typeface="+mj-lt"/>
              <a:ea typeface="宋体" panose="02010600030101010101" pitchFamily="2" charset="-122"/>
              <a:cs typeface="宋体" panose="02010600030101010101" pitchFamily="2" charset="-122"/>
              <a:sym typeface="+mn-ea"/>
            </a:endParaRPr>
          </a:p>
        </p:txBody>
      </p:sp>
      <p:sp>
        <p:nvSpPr>
          <p:cNvPr id="3" name="副标题 2"/>
          <p:cNvSpPr>
            <a:spLocks noGrp="1"/>
          </p:cNvSpPr>
          <p:nvPr>
            <p:ph type="subTitle" idx="1"/>
          </p:nvPr>
        </p:nvSpPr>
        <p:spPr>
          <a:xfrm>
            <a:off x="539784" y="123513"/>
            <a:ext cx="4176464" cy="287229"/>
          </a:xfrm>
          <a:solidFill>
            <a:schemeClr val="accent1">
              <a:alpha val="51000"/>
            </a:schemeClr>
          </a:solidFill>
        </p:spPr>
        <p:txBody>
          <a:bodyPr/>
          <a:lstStyle/>
          <a:p>
            <a:pPr marL="0" marR="0" indent="0" algn="l" defTabSz="914400" rtl="0" eaLnBrk="1" fontAlgn="base" latinLnBrk="0" hangingPunct="1">
              <a:lnSpc>
                <a:spcPct val="100000"/>
              </a:lnSpc>
              <a:spcBef>
                <a:spcPct val="20000"/>
              </a:spcBef>
              <a:spcAft>
                <a:spcPct val="0"/>
              </a:spcAft>
              <a:buClrTx/>
              <a:buSzTx/>
              <a:buFontTx/>
              <a:buNone/>
            </a:pPr>
            <a:r>
              <a:rPr kumimoji="0" lang="en-US" altLang="zh-CN" b="1" i="0" u="none" strike="noStrike" kern="1200" cap="none" spc="0" normalizeH="0" baseline="0" noProof="1">
                <a:solidFill>
                  <a:schemeClr val="tx1"/>
                </a:solidFill>
                <a:latin typeface="黑体" panose="02010609060101010101" charset="-122"/>
                <a:ea typeface="黑体" panose="02010609060101010101" charset="-122"/>
                <a:cs typeface="黑体" panose="02010609060101010101" charset="-122"/>
              </a:rPr>
              <a:t>2. Product Description and Usage</a:t>
            </a:r>
            <a:endParaRPr kumimoji="0" lang="zh-CN" altLang="en-US" b="1" i="0" u="none" strike="noStrike" kern="1200" cap="none" spc="0" normalizeH="0" baseline="0" noProof="1">
              <a:solidFill>
                <a:schemeClr val="tx1"/>
              </a:solidFill>
              <a:latin typeface="黑体" panose="02010609060101010101" charset="-122"/>
              <a:ea typeface="黑体" panose="02010609060101010101" charset="-122"/>
              <a:cs typeface="黑体" panose="02010609060101010101" charset="-122"/>
            </a:endParaRPr>
          </a:p>
        </p:txBody>
      </p:sp>
      <p:pic>
        <p:nvPicPr>
          <p:cNvPr id="5123" name="图片 1073742950"/>
          <p:cNvPicPr>
            <a:picLocks noChangeAspect="1"/>
          </p:cNvPicPr>
          <p:nvPr>
            <p:custDataLst>
              <p:tags r:id="rId1"/>
            </p:custDataLst>
          </p:nvPr>
        </p:nvPicPr>
        <p:blipFill>
          <a:blip r:embed="rId2"/>
          <a:stretch>
            <a:fillRect/>
          </a:stretch>
        </p:blipFill>
        <p:spPr>
          <a:xfrm>
            <a:off x="4299909" y="-164554"/>
            <a:ext cx="4538675" cy="4659540"/>
          </a:xfrm>
          <a:prstGeom prst="rect">
            <a:avLst/>
          </a:prstGeom>
          <a:noFill/>
          <a:ln w="9525">
            <a:noFill/>
          </a:ln>
        </p:spPr>
      </p:pic>
      <p:sp>
        <p:nvSpPr>
          <p:cNvPr id="5124" name="文本框 4"/>
          <p:cNvSpPr txBox="1"/>
          <p:nvPr/>
        </p:nvSpPr>
        <p:spPr>
          <a:xfrm>
            <a:off x="1043608" y="637892"/>
            <a:ext cx="3368868" cy="106680"/>
          </a:xfrm>
          <a:prstGeom prst="rect">
            <a:avLst/>
          </a:prstGeom>
          <a:noFill/>
          <a:ln w="9525">
            <a:noFill/>
          </a:ln>
        </p:spPr>
        <p:txBody>
          <a:bodyPr wrap="square" anchor="t" anchorCtr="0">
            <a:spAutoFit/>
          </a:bodyPr>
          <a:lstStyle/>
          <a:p>
            <a:pPr marL="285750" indent="-285750">
              <a:buFont typeface="Arial" panose="020B0604020202020204" pitchFamily="34" charset="0"/>
              <a:buChar char="•"/>
            </a:pPr>
            <a:endParaRPr lang="zh-CN" altLang="en-US" sz="100">
              <a:latin typeface="Arial" panose="020B0604020202020204" pitchFamily="34" charset="0"/>
              <a:ea typeface="宋体" panose="02010600030101010101" pitchFamily="2" charset="-122"/>
            </a:endParaRPr>
          </a:p>
        </p:txBody>
      </p:sp>
      <p:sp>
        <p:nvSpPr>
          <p:cNvPr id="5125" name="文本框 5"/>
          <p:cNvSpPr txBox="1"/>
          <p:nvPr/>
        </p:nvSpPr>
        <p:spPr>
          <a:xfrm>
            <a:off x="805816" y="835720"/>
            <a:ext cx="3347194" cy="1677382"/>
          </a:xfrm>
          <a:prstGeom prst="rect">
            <a:avLst/>
          </a:prstGeom>
          <a:noFill/>
          <a:ln w="9525">
            <a:noFill/>
          </a:ln>
        </p:spPr>
        <p:txBody>
          <a:bodyPr wrap="square" anchor="t" anchorCtr="0">
            <a:spAutoFit/>
          </a:bodyPr>
          <a:lstStyle/>
          <a:p>
            <a:pPr marL="285750" indent="-285750">
              <a:buFont typeface="Arial" panose="020B0604020202020204" pitchFamily="34" charset="0"/>
              <a:buChar char="•"/>
            </a:pPr>
            <a:r>
              <a:rPr lang="en-US" altLang="zh-CN" sz="1100" b="1" dirty="0">
                <a:latin typeface="Arial" panose="020B0604020202020204" pitchFamily="34" charset="0"/>
                <a:ea typeface="宋体" panose="02010600030101010101" pitchFamily="2" charset="-122"/>
              </a:rPr>
              <a:t>This product consists of a host and a cuff,</a:t>
            </a:r>
            <a:endParaRPr lang="en-US" altLang="zh-CN" sz="1100" b="1" dirty="0">
              <a:latin typeface="Arial" panose="020B0604020202020204" pitchFamily="34" charset="0"/>
              <a:ea typeface="宋体" panose="02010600030101010101" pitchFamily="2" charset="-122"/>
            </a:endParaRPr>
          </a:p>
          <a:p>
            <a:pPr marL="285750" indent="-285750">
              <a:buFont typeface="Arial" panose="020B0604020202020204" pitchFamily="34" charset="0"/>
              <a:buChar char="•"/>
            </a:pPr>
            <a:r>
              <a:rPr lang="en-US" altLang="zh-CN" sz="1100" b="1" dirty="0">
                <a:latin typeface="Arial" panose="020B0604020202020204" pitchFamily="34" charset="0"/>
                <a:ea typeface="宋体" panose="02010600030101010101" pitchFamily="2" charset="-122"/>
              </a:rPr>
              <a:t>suitable for measuring the systolic pressure, diastolic pressure,</a:t>
            </a:r>
            <a:endParaRPr lang="en-US" altLang="zh-CN" sz="1100" b="1" dirty="0">
              <a:latin typeface="Arial" panose="020B0604020202020204" pitchFamily="34" charset="0"/>
              <a:ea typeface="宋体" panose="02010600030101010101" pitchFamily="2" charset="-122"/>
            </a:endParaRPr>
          </a:p>
          <a:p>
            <a:pPr marL="285750" indent="-285750">
              <a:buFont typeface="Arial" panose="020B0604020202020204" pitchFamily="34" charset="0"/>
              <a:buChar char="•"/>
            </a:pPr>
            <a:r>
              <a:rPr lang="en-US" altLang="zh-CN" sz="1100" b="1" dirty="0">
                <a:latin typeface="Arial" panose="020B0604020202020204" pitchFamily="34" charset="0"/>
                <a:ea typeface="宋体" panose="02010600030101010101" pitchFamily="2" charset="-122"/>
              </a:rPr>
              <a:t>and pulse rate of adults using the </a:t>
            </a:r>
            <a:r>
              <a:rPr lang="en-US" altLang="zh-CN" sz="1100" b="1" dirty="0" err="1">
                <a:latin typeface="Arial" panose="020B0604020202020204" pitchFamily="34" charset="0"/>
                <a:ea typeface="宋体" panose="02010600030101010101" pitchFamily="2" charset="-122"/>
              </a:rPr>
              <a:t>oscillographic</a:t>
            </a:r>
            <a:r>
              <a:rPr lang="en-US" altLang="zh-CN" sz="1100" b="1" dirty="0">
                <a:latin typeface="Arial" panose="020B0604020202020204" pitchFamily="34" charset="0"/>
                <a:ea typeface="宋体" panose="02010600030101010101" pitchFamily="2" charset="-122"/>
              </a:rPr>
              <a:t> method.</a:t>
            </a:r>
            <a:endParaRPr lang="zh-CN" altLang="en-US" sz="1100" b="1" dirty="0">
              <a:latin typeface="+mj-ea"/>
              <a:ea typeface="+mj-ea"/>
              <a:cs typeface="阿里巴巴普惠体 R" panose="00020600040101010101" charset="-122"/>
              <a:sym typeface="+mn-ea"/>
            </a:endParaRPr>
          </a:p>
          <a:p>
            <a:pPr marL="285750" indent="-285750">
              <a:buFont typeface="Arial" panose="020B0604020202020204" pitchFamily="34" charset="0"/>
              <a:buChar char="•"/>
            </a:pPr>
            <a:endParaRPr lang="zh-CN" altLang="en-US" sz="1600" b="1" dirty="0">
              <a:latin typeface="+mj-ea"/>
              <a:ea typeface="+mj-ea"/>
              <a:cs typeface="阿里巴巴普惠体 R" panose="00020600040101010101" charset="-122"/>
            </a:endParaRPr>
          </a:p>
          <a:p>
            <a:pPr marL="285750" indent="-285750">
              <a:buFont typeface="Arial" panose="020B0604020202020204" pitchFamily="34" charset="0"/>
              <a:buChar char="•"/>
            </a:pPr>
            <a:endParaRPr lang="zh-CN" altLang="en-US" sz="1600" dirty="0">
              <a:latin typeface="Arial" panose="020B0604020202020204" pitchFamily="34" charset="0"/>
              <a:ea typeface="宋体" panose="02010600030101010101" pitchFamily="2" charset="-122"/>
            </a:endParaRPr>
          </a:p>
          <a:p>
            <a:pPr marL="285750" indent="-285750">
              <a:buFont typeface="Arial" panose="020B0604020202020204" pitchFamily="34" charset="0"/>
              <a:buChar char="•"/>
            </a:pPr>
            <a:endParaRPr lang="zh-CN" altLang="en-US" sz="1600" dirty="0">
              <a:latin typeface="Arial" panose="020B0604020202020204" pitchFamily="34" charset="0"/>
              <a:ea typeface="宋体" panose="02010600030101010101" pitchFamily="2" charset="-122"/>
            </a:endParaRPr>
          </a:p>
        </p:txBody>
      </p:sp>
      <p:sp>
        <p:nvSpPr>
          <p:cNvPr id="4" name="流程图: 顺序访问存储器 3"/>
          <p:cNvSpPr/>
          <p:nvPr/>
        </p:nvSpPr>
        <p:spPr>
          <a:xfrm>
            <a:off x="539784" y="610341"/>
            <a:ext cx="3879259" cy="1313251"/>
          </a:xfrm>
          <a:prstGeom prst="flowChartMagnetic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5" name="文本框 4"/>
          <p:cNvSpPr txBox="1"/>
          <p:nvPr/>
        </p:nvSpPr>
        <p:spPr>
          <a:xfrm>
            <a:off x="539552" y="2211710"/>
            <a:ext cx="4176464" cy="1729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lnSpc>
                <a:spcPct val="120000"/>
              </a:lnSpc>
              <a:spcBef>
                <a:spcPts val="0"/>
              </a:spcBef>
              <a:spcAft>
                <a:spcPts val="0"/>
              </a:spcAft>
              <a:buFont typeface="Arial" panose="020B0604020202020204" pitchFamily="34" charset="0"/>
            </a:pPr>
            <a:r>
              <a:rPr lang="en-US" altLang="zh-CN" sz="1000" b="1" dirty="0">
                <a:solidFill>
                  <a:srgbClr val="0070C0"/>
                </a:solidFill>
                <a:latin typeface="+mj-lt"/>
                <a:ea typeface="宋体" panose="02010600030101010101" pitchFamily="2" charset="-122"/>
                <a:cs typeface="宋体" panose="02010600030101010101" pitchFamily="2" charset="-122"/>
                <a:sym typeface="+mn-ea"/>
              </a:rPr>
              <a:t>Notes:</a:t>
            </a:r>
            <a:endParaRPr lang="zh-CN" altLang="en-US" sz="1000" b="1" dirty="0">
              <a:solidFill>
                <a:srgbClr val="0070C0"/>
              </a:solidFill>
              <a:latin typeface="+mj-lt"/>
              <a:ea typeface="宋体" panose="02010600030101010101" pitchFamily="2" charset="-122"/>
              <a:cs typeface="宋体" panose="02010600030101010101" pitchFamily="2" charset="-122"/>
              <a:sym typeface="+mn-ea"/>
            </a:endParaRPr>
          </a:p>
          <a:p>
            <a:pPr marL="285750" indent="-285750" algn="l">
              <a:lnSpc>
                <a:spcPct val="120000"/>
              </a:lnSpc>
              <a:spcBef>
                <a:spcPts val="0"/>
              </a:spcBef>
              <a:spcAft>
                <a:spcPts val="0"/>
              </a:spcAft>
              <a:buFont typeface="Arial" panose="020B0604020202020204" pitchFamily="34" charset="0"/>
              <a:buChar char="•"/>
            </a:pPr>
            <a:r>
              <a:rPr lang="en-US" altLang="zh-CN" sz="1000" dirty="0">
                <a:latin typeface="+mj-lt"/>
                <a:ea typeface="宋体" panose="02010600030101010101" pitchFamily="2" charset="-122"/>
                <a:cs typeface="宋体" panose="02010600030101010101" pitchFamily="2" charset="-122"/>
                <a:sym typeface="+mn-ea"/>
              </a:rPr>
              <a:t>Please rest quietly for 5 minutes before each measurement.</a:t>
            </a:r>
            <a:endParaRPr lang="en-US" altLang="zh-CN" sz="1000" dirty="0">
              <a:latin typeface="+mj-lt"/>
              <a:ea typeface="宋体" panose="02010600030101010101" pitchFamily="2" charset="-122"/>
              <a:cs typeface="宋体" panose="02010600030101010101" pitchFamily="2" charset="-122"/>
              <a:sym typeface="+mn-ea"/>
            </a:endParaRPr>
          </a:p>
          <a:p>
            <a:pPr marL="285750" indent="-285750" algn="l">
              <a:lnSpc>
                <a:spcPct val="120000"/>
              </a:lnSpc>
              <a:spcBef>
                <a:spcPts val="0"/>
              </a:spcBef>
              <a:spcAft>
                <a:spcPts val="0"/>
              </a:spcAft>
              <a:buFont typeface="Arial" panose="020B0604020202020204" pitchFamily="34" charset="0"/>
              <a:buChar char="•"/>
            </a:pPr>
            <a:r>
              <a:rPr lang="en-US" altLang="zh-CN" sz="1000" dirty="0">
                <a:latin typeface="+mj-lt"/>
                <a:ea typeface="宋体" panose="02010600030101010101" pitchFamily="2" charset="-122"/>
                <a:cs typeface="宋体" panose="02010600030101010101" pitchFamily="2" charset="-122"/>
                <a:sym typeface="+mn-ea"/>
              </a:rPr>
              <a:t>During training, lie flat or sit semi-upright, and keep both upper limbs and the heart at the same level, while maintaining a relaxed state.</a:t>
            </a:r>
            <a:endParaRPr lang="en-US" altLang="zh-CN" sz="1000" dirty="0">
              <a:latin typeface="+mj-lt"/>
              <a:ea typeface="宋体" panose="02010600030101010101" pitchFamily="2" charset="-122"/>
              <a:cs typeface="宋体" panose="02010600030101010101" pitchFamily="2" charset="-122"/>
              <a:sym typeface="+mn-ea"/>
            </a:endParaRPr>
          </a:p>
          <a:p>
            <a:pPr marL="285750" indent="-285750" algn="l">
              <a:lnSpc>
                <a:spcPct val="120000"/>
              </a:lnSpc>
              <a:spcBef>
                <a:spcPts val="0"/>
              </a:spcBef>
              <a:spcAft>
                <a:spcPts val="0"/>
              </a:spcAft>
              <a:buFont typeface="Arial" panose="020B0604020202020204" pitchFamily="34" charset="0"/>
              <a:buChar char="•"/>
            </a:pPr>
            <a:r>
              <a:rPr lang="en-US" altLang="zh-CN" sz="1000" dirty="0">
                <a:latin typeface="+mj-lt"/>
                <a:ea typeface="宋体" panose="02010600030101010101" pitchFamily="2" charset="-122"/>
                <a:cs typeface="宋体" panose="02010600030101010101" pitchFamily="2" charset="-122"/>
                <a:sym typeface="+mn-ea"/>
              </a:rPr>
              <a:t>Do not interrupt the training process, and keep the entire training process complete.</a:t>
            </a:r>
            <a:endParaRPr lang="en-US" altLang="zh-CN" sz="1000" dirty="0">
              <a:latin typeface="+mj-lt"/>
              <a:ea typeface="宋体" panose="02010600030101010101" pitchFamily="2" charset="-122"/>
              <a:cs typeface="宋体" panose="02010600030101010101" pitchFamily="2" charset="-122"/>
              <a:sym typeface="+mn-ea"/>
            </a:endParaRPr>
          </a:p>
          <a:p>
            <a:pPr marL="285750" indent="-285750" algn="l">
              <a:lnSpc>
                <a:spcPct val="120000"/>
              </a:lnSpc>
              <a:spcBef>
                <a:spcPts val="0"/>
              </a:spcBef>
              <a:spcAft>
                <a:spcPts val="0"/>
              </a:spcAft>
              <a:buFont typeface="Arial" panose="020B0604020202020204" pitchFamily="34" charset="0"/>
              <a:buChar char="•"/>
            </a:pPr>
            <a:r>
              <a:rPr lang="en-US" altLang="zh-CN" sz="1000" dirty="0">
                <a:latin typeface="+mj-lt"/>
                <a:ea typeface="宋体" panose="02010600030101010101" pitchFamily="2" charset="-122"/>
                <a:cs typeface="宋体" panose="02010600030101010101" pitchFamily="2" charset="-122"/>
                <a:sym typeface="+mn-ea"/>
              </a:rPr>
              <a:t>Stop training immediately if you feel uncomfortable during the training process.</a:t>
            </a:r>
            <a:endParaRPr lang="zh-CN" altLang="en-US" sz="1000" dirty="0">
              <a:latin typeface="+mj-lt"/>
              <a:ea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2972292" y="1502295"/>
            <a:ext cx="2475734" cy="1159635"/>
          </a:xfrm>
          <a:prstGeom prst="rect">
            <a:avLst/>
          </a:prstGeom>
          <a:noFill/>
          <a:ln w="9525">
            <a:noFill/>
          </a:ln>
        </p:spPr>
      </p:pic>
      <p:pic>
        <p:nvPicPr>
          <p:cNvPr id="3" name="图片 2"/>
          <p:cNvPicPr/>
          <p:nvPr/>
        </p:nvPicPr>
        <p:blipFill>
          <a:blip r:embed="rId2"/>
          <a:stretch>
            <a:fillRect/>
          </a:stretch>
        </p:blipFill>
        <p:spPr>
          <a:xfrm>
            <a:off x="3232252" y="2723048"/>
            <a:ext cx="2229627" cy="899674"/>
          </a:xfrm>
          <a:prstGeom prst="rect">
            <a:avLst/>
          </a:prstGeom>
          <a:noFill/>
          <a:ln w="9525">
            <a:noFill/>
          </a:ln>
        </p:spPr>
      </p:pic>
      <p:sp>
        <p:nvSpPr>
          <p:cNvPr id="4" name="文本框 3"/>
          <p:cNvSpPr txBox="1"/>
          <p:nvPr/>
        </p:nvSpPr>
        <p:spPr>
          <a:xfrm>
            <a:off x="1906720" y="2782446"/>
            <a:ext cx="1351652" cy="276999"/>
          </a:xfrm>
          <a:prstGeom prst="rect">
            <a:avLst/>
          </a:prstGeom>
          <a:noFill/>
        </p:spPr>
        <p:txBody>
          <a:bodyPr wrap="none" rtlCol="0">
            <a:spAutoFit/>
          </a:bodyPr>
          <a:lstStyle/>
          <a:p>
            <a:pPr algn="ctr"/>
            <a:r>
              <a:rPr lang="en-US" altLang="zh-CN" sz="1155" dirty="0">
                <a:solidFill>
                  <a:srgbClr val="231F20"/>
                </a:solidFill>
                <a:ea typeface="阿里巴巴普惠体 R" panose="00020600040101010101" charset="-122"/>
                <a:sym typeface="+mn-ea"/>
              </a:rPr>
              <a:t>Systolic </a:t>
            </a:r>
            <a:r>
              <a:rPr lang="en-US" altLang="zh-CN" sz="1200" dirty="0">
                <a:solidFill>
                  <a:srgbClr val="231F20"/>
                </a:solidFill>
                <a:ea typeface="阿里巴巴普惠体 R" panose="00020600040101010101" charset="-122"/>
                <a:sym typeface="+mn-ea"/>
              </a:rPr>
              <a:t>Pressure</a:t>
            </a:r>
            <a:endParaRPr lang="zh-CN" altLang="en-US" sz="1200" dirty="0">
              <a:solidFill>
                <a:srgbClr val="231F20"/>
              </a:solidFill>
              <a:ea typeface="阿里巴巴普惠体 R" panose="00020600040101010101" charset="-122"/>
              <a:sym typeface="+mn-ea"/>
            </a:endParaRPr>
          </a:p>
        </p:txBody>
      </p:sp>
      <p:sp>
        <p:nvSpPr>
          <p:cNvPr id="5" name="文本框 4"/>
          <p:cNvSpPr txBox="1"/>
          <p:nvPr/>
        </p:nvSpPr>
        <p:spPr>
          <a:xfrm>
            <a:off x="1859348" y="3005821"/>
            <a:ext cx="1401345" cy="276999"/>
          </a:xfrm>
          <a:prstGeom prst="rect">
            <a:avLst/>
          </a:prstGeom>
          <a:noFill/>
        </p:spPr>
        <p:txBody>
          <a:bodyPr wrap="none" rtlCol="0">
            <a:spAutoFit/>
          </a:bodyPr>
          <a:lstStyle/>
          <a:p>
            <a:pPr algn="ctr"/>
            <a:r>
              <a:rPr lang="en-US" altLang="zh-CN" sz="1155" dirty="0">
                <a:solidFill>
                  <a:srgbClr val="231F20"/>
                </a:solidFill>
                <a:ea typeface="阿里巴巴普惠体 R" panose="00020600040101010101" charset="-122"/>
                <a:sym typeface="+mn-ea"/>
              </a:rPr>
              <a:t>Diastolic </a:t>
            </a:r>
            <a:r>
              <a:rPr lang="en-US" altLang="zh-CN" sz="1200" dirty="0">
                <a:solidFill>
                  <a:srgbClr val="231F20"/>
                </a:solidFill>
                <a:ea typeface="阿里巴巴普惠体 R" panose="00020600040101010101" charset="-122"/>
                <a:sym typeface="+mn-ea"/>
              </a:rPr>
              <a:t>Pressure</a:t>
            </a:r>
            <a:endParaRPr lang="zh-CN" altLang="en-US" sz="1200" dirty="0"/>
          </a:p>
        </p:txBody>
      </p:sp>
      <p:sp>
        <p:nvSpPr>
          <p:cNvPr id="6" name="文本框 5"/>
          <p:cNvSpPr txBox="1"/>
          <p:nvPr/>
        </p:nvSpPr>
        <p:spPr>
          <a:xfrm>
            <a:off x="5413808" y="2917483"/>
            <a:ext cx="1114408" cy="276999"/>
          </a:xfrm>
          <a:prstGeom prst="rect">
            <a:avLst/>
          </a:prstGeom>
          <a:noFill/>
        </p:spPr>
        <p:txBody>
          <a:bodyPr wrap="none" rtlCol="0">
            <a:spAutoFit/>
          </a:bodyPr>
          <a:lstStyle/>
          <a:p>
            <a:r>
              <a:rPr lang="en-US" altLang="zh-CN" sz="1200" dirty="0">
                <a:solidFill>
                  <a:srgbClr val="231F20"/>
                </a:solidFill>
                <a:latin typeface="+mj-lt"/>
                <a:sym typeface="+mn-ea"/>
              </a:rPr>
              <a:t>Pressure Unit</a:t>
            </a:r>
            <a:endParaRPr lang="zh-CN" altLang="en-US" sz="1200" dirty="0">
              <a:solidFill>
                <a:srgbClr val="231F20"/>
              </a:solidFill>
              <a:latin typeface="+mj-lt"/>
              <a:sym typeface="+mn-ea"/>
            </a:endParaRPr>
          </a:p>
        </p:txBody>
      </p:sp>
      <p:sp>
        <p:nvSpPr>
          <p:cNvPr id="7" name="文本框 6"/>
          <p:cNvSpPr txBox="1"/>
          <p:nvPr/>
        </p:nvSpPr>
        <p:spPr>
          <a:xfrm>
            <a:off x="2322453" y="3269046"/>
            <a:ext cx="970137" cy="276999"/>
          </a:xfrm>
          <a:prstGeom prst="rect">
            <a:avLst/>
          </a:prstGeom>
          <a:noFill/>
        </p:spPr>
        <p:txBody>
          <a:bodyPr wrap="none" rtlCol="0">
            <a:spAutoFit/>
          </a:bodyPr>
          <a:lstStyle/>
          <a:p>
            <a:pPr algn="ctr"/>
            <a:r>
              <a:rPr lang="en-US" altLang="zh-CN" sz="1200" dirty="0">
                <a:solidFill>
                  <a:srgbClr val="231F20"/>
                </a:solidFill>
                <a:ea typeface="阿里巴巴普惠体 R" panose="00020600040101010101" charset="-122"/>
                <a:sym typeface="+mn-ea"/>
              </a:rPr>
              <a:t>Pulse Rate</a:t>
            </a:r>
            <a:endParaRPr lang="zh-CN" altLang="en-US" sz="1200" dirty="0">
              <a:solidFill>
                <a:srgbClr val="231F20"/>
              </a:solidFill>
              <a:ea typeface="阿里巴巴普惠体 R" panose="00020600040101010101" charset="-122"/>
              <a:sym typeface="+mn-ea"/>
            </a:endParaRPr>
          </a:p>
        </p:txBody>
      </p:sp>
      <p:sp>
        <p:nvSpPr>
          <p:cNvPr id="8" name="文本框 7"/>
          <p:cNvSpPr txBox="1"/>
          <p:nvPr/>
        </p:nvSpPr>
        <p:spPr>
          <a:xfrm>
            <a:off x="1463056" y="653146"/>
            <a:ext cx="6859200" cy="106680"/>
          </a:xfrm>
          <a:prstGeom prst="rect">
            <a:avLst/>
          </a:prstGeom>
          <a:gradFill>
            <a:gsLst>
              <a:gs pos="0">
                <a:schemeClr val="bg1"/>
              </a:gs>
              <a:gs pos="100000">
                <a:schemeClr val="accent3">
                  <a:lumMod val="40000"/>
                  <a:lumOff val="60000"/>
                </a:schemeClr>
              </a:gs>
            </a:gsLst>
            <a:lin ang="10800000" scaled="0"/>
          </a:gradFill>
        </p:spPr>
        <p:txBody>
          <a:bodyPr wrap="square" rtlCol="0">
            <a:spAutoFit/>
          </a:bodyPr>
          <a:lstStyle/>
          <a:p>
            <a:pPr algn="l"/>
            <a:r>
              <a:rPr lang="en-US" altLang="zh-CN" sz="100" b="1" dirty="0">
                <a:latin typeface="阿里巴巴普惠体 R" panose="00020600040101010101" charset="-122"/>
                <a:ea typeface="阿里巴巴普惠体 R" panose="00020600040101010101" charset="-122"/>
                <a:cs typeface="阿里巴巴普惠体 R" panose="00020600040101010101" charset="-122"/>
              </a:rPr>
              <a:t>  </a:t>
            </a:r>
            <a:r>
              <a:rPr lang="zh-CN" altLang="en-US" sz="100" b="1" dirty="0">
                <a:latin typeface="阿里巴巴普惠体 R" panose="00020600040101010101" charset="-122"/>
                <a:ea typeface="阿里巴巴普惠体 R" panose="00020600040101010101" charset="-122"/>
                <a:cs typeface="阿里巴巴普惠体 R" panose="00020600040101010101" charset="-122"/>
                <a:sym typeface="+mn-ea"/>
              </a:rPr>
              <a:t>一、产品介绍</a:t>
            </a:r>
            <a:endParaRPr lang="zh-CN" altLang="en-US" sz="100" b="1" dirty="0">
              <a:latin typeface="阿里巴巴普惠体 R" panose="00020600040101010101" charset="-122"/>
              <a:ea typeface="阿里巴巴普惠体 R" panose="00020600040101010101" charset="-122"/>
              <a:cs typeface="阿里巴巴普惠体 R" panose="00020600040101010101" charset="-122"/>
            </a:endParaRPr>
          </a:p>
        </p:txBody>
      </p:sp>
      <p:sp>
        <p:nvSpPr>
          <p:cNvPr id="9" name="文本框 8"/>
          <p:cNvSpPr txBox="1"/>
          <p:nvPr/>
        </p:nvSpPr>
        <p:spPr>
          <a:xfrm>
            <a:off x="810888" y="1479440"/>
            <a:ext cx="2721229" cy="276999"/>
          </a:xfrm>
          <a:prstGeom prst="rect">
            <a:avLst/>
          </a:prstGeom>
          <a:noFill/>
        </p:spPr>
        <p:txBody>
          <a:bodyPr wrap="square" rtlCol="0">
            <a:spAutoFit/>
          </a:bodyPr>
          <a:lstStyle/>
          <a:p>
            <a:r>
              <a:rPr lang="en-US" altLang="zh-CN" sz="1200" dirty="0">
                <a:solidFill>
                  <a:srgbClr val="231F20"/>
                </a:solidFill>
                <a:latin typeface="+mj-lt"/>
                <a:sym typeface="+mn-ea"/>
              </a:rPr>
              <a:t>Monitoring Mode Status Indicator</a:t>
            </a:r>
            <a:endParaRPr lang="zh-CN" altLang="en-US" sz="1200" dirty="0">
              <a:solidFill>
                <a:srgbClr val="231F20"/>
              </a:solidFill>
              <a:latin typeface="+mj-lt"/>
              <a:sym typeface="+mn-ea"/>
            </a:endParaRPr>
          </a:p>
        </p:txBody>
      </p:sp>
      <p:sp>
        <p:nvSpPr>
          <p:cNvPr id="11" name="文本框 10"/>
          <p:cNvSpPr txBox="1"/>
          <p:nvPr/>
        </p:nvSpPr>
        <p:spPr>
          <a:xfrm>
            <a:off x="5413808" y="3269046"/>
            <a:ext cx="1059399" cy="275590"/>
          </a:xfrm>
          <a:prstGeom prst="rect">
            <a:avLst/>
          </a:prstGeom>
          <a:noFill/>
        </p:spPr>
        <p:txBody>
          <a:bodyPr wrap="square" rtlCol="0" anchor="t">
            <a:spAutoFit/>
          </a:bodyPr>
          <a:lstStyle/>
          <a:p>
            <a:r>
              <a:rPr lang="en-US" altLang="zh-CN" sz="1200" dirty="0">
                <a:solidFill>
                  <a:srgbClr val="231F20"/>
                </a:solidFill>
                <a:ea typeface="阿里巴巴普惠体 R" panose="00020600040101010101" charset="-122"/>
                <a:sym typeface="+mn-ea"/>
              </a:rPr>
              <a:t>/Minute</a:t>
            </a:r>
            <a:endParaRPr lang="zh-CN" altLang="en-US" sz="1200" b="1" dirty="0">
              <a:solidFill>
                <a:srgbClr val="231F20"/>
              </a:solidFill>
              <a:latin typeface="宋体" panose="02010600030101010101" pitchFamily="2" charset="-122"/>
              <a:sym typeface="+mn-ea"/>
            </a:endParaRPr>
          </a:p>
        </p:txBody>
      </p:sp>
      <p:sp>
        <p:nvSpPr>
          <p:cNvPr id="12" name="文本框 11"/>
          <p:cNvSpPr txBox="1"/>
          <p:nvPr/>
        </p:nvSpPr>
        <p:spPr>
          <a:xfrm>
            <a:off x="5377484" y="1772369"/>
            <a:ext cx="1200235" cy="276999"/>
          </a:xfrm>
          <a:prstGeom prst="rect">
            <a:avLst/>
          </a:prstGeom>
          <a:noFill/>
        </p:spPr>
        <p:txBody>
          <a:bodyPr wrap="square" rtlCol="0" anchor="t">
            <a:spAutoFit/>
          </a:bodyPr>
          <a:lstStyle/>
          <a:p>
            <a:r>
              <a:rPr lang="en-US" altLang="zh-CN" sz="1200" dirty="0">
                <a:solidFill>
                  <a:srgbClr val="231F20"/>
                </a:solidFill>
                <a:latin typeface="+mj-lt"/>
                <a:sym typeface="+mn-ea"/>
              </a:rPr>
              <a:t>Battery Level</a:t>
            </a:r>
            <a:endParaRPr lang="zh-CN" altLang="en-US" sz="1200" dirty="0">
              <a:solidFill>
                <a:srgbClr val="231F20"/>
              </a:solidFill>
              <a:latin typeface="+mj-lt"/>
              <a:sym typeface="+mn-ea"/>
            </a:endParaRPr>
          </a:p>
        </p:txBody>
      </p:sp>
      <p:sp>
        <p:nvSpPr>
          <p:cNvPr id="13" name="文本框 12"/>
          <p:cNvSpPr txBox="1"/>
          <p:nvPr/>
        </p:nvSpPr>
        <p:spPr>
          <a:xfrm>
            <a:off x="5380576" y="2320153"/>
            <a:ext cx="1182888" cy="276999"/>
          </a:xfrm>
          <a:prstGeom prst="rect">
            <a:avLst/>
          </a:prstGeom>
          <a:noFill/>
        </p:spPr>
        <p:txBody>
          <a:bodyPr wrap="none" rtlCol="0" anchor="t">
            <a:spAutoFit/>
          </a:bodyPr>
          <a:lstStyle/>
          <a:p>
            <a:pPr indent="0"/>
            <a:r>
              <a:rPr lang="en-US" altLang="zh-CN" sz="1200" dirty="0">
                <a:solidFill>
                  <a:srgbClr val="231F20"/>
                </a:solidFill>
                <a:latin typeface="+mj-lt"/>
                <a:sym typeface="+mn-ea"/>
              </a:rPr>
              <a:t>Operation Tips</a:t>
            </a:r>
            <a:endParaRPr lang="zh-CN" altLang="en-US" sz="1200" dirty="0">
              <a:solidFill>
                <a:srgbClr val="231F20"/>
              </a:solidFill>
              <a:latin typeface="+mj-lt"/>
              <a:sym typeface="+mn-ea"/>
            </a:endParaRPr>
          </a:p>
        </p:txBody>
      </p:sp>
      <p:sp>
        <p:nvSpPr>
          <p:cNvPr id="14" name="文本框 13"/>
          <p:cNvSpPr txBox="1"/>
          <p:nvPr/>
        </p:nvSpPr>
        <p:spPr>
          <a:xfrm>
            <a:off x="5369352" y="1541114"/>
            <a:ext cx="1915909" cy="276999"/>
          </a:xfrm>
          <a:prstGeom prst="rect">
            <a:avLst/>
          </a:prstGeom>
          <a:noFill/>
        </p:spPr>
        <p:txBody>
          <a:bodyPr wrap="none" rtlCol="0" anchor="t">
            <a:spAutoFit/>
          </a:bodyPr>
          <a:lstStyle/>
          <a:p>
            <a:r>
              <a:rPr lang="en-US" altLang="zh-CN" sz="1200" dirty="0">
                <a:solidFill>
                  <a:srgbClr val="231F20"/>
                </a:solidFill>
                <a:latin typeface="+mj-lt"/>
                <a:sym typeface="+mn-ea"/>
              </a:rPr>
              <a:t>Charging Status Indicator</a:t>
            </a:r>
            <a:endParaRPr lang="zh-CN" altLang="en-US" sz="1200" dirty="0">
              <a:solidFill>
                <a:srgbClr val="231F20"/>
              </a:solidFill>
              <a:latin typeface="+mj-lt"/>
              <a:sym typeface="+mn-ea"/>
            </a:endParaRPr>
          </a:p>
        </p:txBody>
      </p:sp>
      <p:sp>
        <p:nvSpPr>
          <p:cNvPr id="15" name="文本框 14"/>
          <p:cNvSpPr txBox="1"/>
          <p:nvPr/>
        </p:nvSpPr>
        <p:spPr>
          <a:xfrm>
            <a:off x="2115838" y="1908473"/>
            <a:ext cx="916085" cy="276999"/>
          </a:xfrm>
          <a:prstGeom prst="rect">
            <a:avLst/>
          </a:prstGeom>
          <a:noFill/>
        </p:spPr>
        <p:txBody>
          <a:bodyPr wrap="none" rtlCol="0" anchor="t">
            <a:spAutoFit/>
          </a:bodyPr>
          <a:lstStyle/>
          <a:p>
            <a:pPr algn="ctr"/>
            <a:r>
              <a:rPr lang="en-US" altLang="zh-CN" sz="1200" dirty="0">
                <a:solidFill>
                  <a:srgbClr val="231F20"/>
                </a:solidFill>
                <a:latin typeface="+mj-lt"/>
                <a:cs typeface="宋体" panose="02010600030101010101" pitchFamily="2" charset="-122"/>
                <a:sym typeface="+mn-ea"/>
              </a:rPr>
              <a:t>Date/Time</a:t>
            </a:r>
            <a:endParaRPr lang="zh-CN" altLang="en-US" sz="1200" dirty="0">
              <a:solidFill>
                <a:srgbClr val="231F20"/>
              </a:solidFill>
              <a:latin typeface="+mj-lt"/>
              <a:cs typeface="宋体" panose="02010600030101010101" pitchFamily="2" charset="-122"/>
              <a:sym typeface="+mn-ea"/>
            </a:endParaRPr>
          </a:p>
        </p:txBody>
      </p:sp>
      <p:grpSp>
        <p:nvGrpSpPr>
          <p:cNvPr id="1073742983" name="组合 1073742982"/>
          <p:cNvGrpSpPr/>
          <p:nvPr/>
        </p:nvGrpSpPr>
        <p:grpSpPr>
          <a:xfrm>
            <a:off x="3242031" y="3756370"/>
            <a:ext cx="1765122" cy="898859"/>
            <a:chOff x="1219" y="-272"/>
            <a:chExt cx="2030" cy="1034"/>
          </a:xfrm>
        </p:grpSpPr>
        <p:pic>
          <p:nvPicPr>
            <p:cNvPr id="1073742984" name="图片 1073742983"/>
            <p:cNvPicPr>
              <a:picLocks noChangeAspect="1"/>
            </p:cNvPicPr>
            <p:nvPr/>
          </p:nvPicPr>
          <p:blipFill>
            <a:blip r:embed="rId3"/>
            <a:stretch>
              <a:fillRect/>
            </a:stretch>
          </p:blipFill>
          <p:spPr>
            <a:xfrm>
              <a:off x="1411" y="-273"/>
              <a:ext cx="1837" cy="1034"/>
            </a:xfrm>
            <a:prstGeom prst="rect">
              <a:avLst/>
            </a:prstGeom>
            <a:noFill/>
            <a:ln w="9525">
              <a:noFill/>
            </a:ln>
          </p:spPr>
        </p:pic>
        <p:sp>
          <p:nvSpPr>
            <p:cNvPr id="1073742985" name="直接连接符 1073742984"/>
            <p:cNvSpPr/>
            <p:nvPr/>
          </p:nvSpPr>
          <p:spPr>
            <a:xfrm>
              <a:off x="1219" y="249"/>
              <a:ext cx="289" cy="0"/>
            </a:xfrm>
            <a:prstGeom prst="line">
              <a:avLst/>
            </a:prstGeom>
            <a:ln w="6350" cap="flat" cmpd="sng">
              <a:solidFill>
                <a:srgbClr val="33CC99"/>
              </a:solidFill>
              <a:prstDash val="solid"/>
              <a:headEnd type="none" w="med" len="med"/>
              <a:tailEnd type="none" w="med" len="med"/>
            </a:ln>
          </p:spPr>
        </p:sp>
      </p:grpSp>
      <p:grpSp>
        <p:nvGrpSpPr>
          <p:cNvPr id="1073742986" name="组合 1073742985"/>
          <p:cNvGrpSpPr/>
          <p:nvPr/>
        </p:nvGrpSpPr>
        <p:grpSpPr>
          <a:xfrm>
            <a:off x="5289930" y="3759629"/>
            <a:ext cx="1768381" cy="898859"/>
            <a:chOff x="3402" y="-272"/>
            <a:chExt cx="2035" cy="1034"/>
          </a:xfrm>
        </p:grpSpPr>
        <p:pic>
          <p:nvPicPr>
            <p:cNvPr id="1073742987" name="图片 1073742986"/>
            <p:cNvPicPr>
              <a:picLocks noChangeAspect="1"/>
            </p:cNvPicPr>
            <p:nvPr/>
          </p:nvPicPr>
          <p:blipFill>
            <a:blip r:embed="rId4"/>
            <a:stretch>
              <a:fillRect/>
            </a:stretch>
          </p:blipFill>
          <p:spPr>
            <a:xfrm>
              <a:off x="3401" y="-273"/>
              <a:ext cx="1837" cy="1034"/>
            </a:xfrm>
            <a:prstGeom prst="rect">
              <a:avLst/>
            </a:prstGeom>
            <a:noFill/>
            <a:ln w="9525">
              <a:noFill/>
            </a:ln>
          </p:spPr>
        </p:pic>
        <p:sp>
          <p:nvSpPr>
            <p:cNvPr id="1073742988" name="直接连接符 1073742987"/>
            <p:cNvSpPr/>
            <p:nvPr/>
          </p:nvSpPr>
          <p:spPr>
            <a:xfrm>
              <a:off x="5147" y="226"/>
              <a:ext cx="289" cy="0"/>
            </a:xfrm>
            <a:prstGeom prst="line">
              <a:avLst/>
            </a:prstGeom>
            <a:ln w="6350" cap="flat" cmpd="sng">
              <a:solidFill>
                <a:srgbClr val="33CC99"/>
              </a:solidFill>
              <a:prstDash val="solid"/>
              <a:headEnd type="none" w="med" len="med"/>
              <a:tailEnd type="none" w="med" len="med"/>
            </a:ln>
          </p:spPr>
        </p:sp>
      </p:grpSp>
      <p:sp>
        <p:nvSpPr>
          <p:cNvPr id="16" name="文本框 15"/>
          <p:cNvSpPr txBox="1"/>
          <p:nvPr/>
        </p:nvSpPr>
        <p:spPr>
          <a:xfrm>
            <a:off x="5364088" y="1347614"/>
            <a:ext cx="2976911" cy="276999"/>
          </a:xfrm>
          <a:prstGeom prst="rect">
            <a:avLst/>
          </a:prstGeom>
          <a:noFill/>
          <a:ln w="9525">
            <a:noFill/>
          </a:ln>
        </p:spPr>
        <p:txBody>
          <a:bodyPr wrap="square">
            <a:spAutoFit/>
          </a:bodyPr>
          <a:lstStyle/>
          <a:p>
            <a:pPr indent="0"/>
            <a:r>
              <a:rPr lang="en-US" altLang="zh-CN" sz="1200" dirty="0">
                <a:solidFill>
                  <a:srgbClr val="231F20"/>
                </a:solidFill>
                <a:latin typeface="+mj-lt"/>
              </a:rPr>
              <a:t>Bluetooth Connection Status Indicator</a:t>
            </a:r>
            <a:endParaRPr lang="zh-CN" altLang="en-US" sz="1200" dirty="0">
              <a:solidFill>
                <a:srgbClr val="231F20"/>
              </a:solidFill>
              <a:latin typeface="+mj-lt"/>
            </a:endParaRPr>
          </a:p>
        </p:txBody>
      </p:sp>
      <p:sp>
        <p:nvSpPr>
          <p:cNvPr id="17" name="文本框 16"/>
          <p:cNvSpPr txBox="1"/>
          <p:nvPr/>
        </p:nvSpPr>
        <p:spPr>
          <a:xfrm>
            <a:off x="2285704" y="4054042"/>
            <a:ext cx="978152" cy="276999"/>
          </a:xfrm>
          <a:prstGeom prst="rect">
            <a:avLst/>
          </a:prstGeom>
          <a:noFill/>
        </p:spPr>
        <p:txBody>
          <a:bodyPr wrap="none" rtlCol="0">
            <a:spAutoFit/>
          </a:bodyPr>
          <a:lstStyle/>
          <a:p>
            <a:pPr algn="ctr"/>
            <a:r>
              <a:rPr lang="en-US" altLang="zh-CN" sz="1200" dirty="0">
                <a:solidFill>
                  <a:srgbClr val="231F20"/>
                </a:solidFill>
                <a:ea typeface="阿里巴巴普惠体 R" panose="00020600040101010101" charset="-122"/>
                <a:sym typeface="+mn-ea"/>
              </a:rPr>
              <a:t>Unit Setting</a:t>
            </a:r>
            <a:endParaRPr lang="zh-CN" altLang="en-US" sz="1200" dirty="0">
              <a:solidFill>
                <a:srgbClr val="231F20"/>
              </a:solidFill>
              <a:ea typeface="阿里巴巴普惠体 R" panose="00020600040101010101" charset="-122"/>
              <a:sym typeface="+mn-ea"/>
            </a:endParaRPr>
          </a:p>
        </p:txBody>
      </p:sp>
      <p:sp>
        <p:nvSpPr>
          <p:cNvPr id="18" name="文本框 17"/>
          <p:cNvSpPr txBox="1"/>
          <p:nvPr/>
        </p:nvSpPr>
        <p:spPr>
          <a:xfrm>
            <a:off x="7018545" y="4054041"/>
            <a:ext cx="1064714" cy="276999"/>
          </a:xfrm>
          <a:prstGeom prst="rect">
            <a:avLst/>
          </a:prstGeom>
          <a:noFill/>
        </p:spPr>
        <p:txBody>
          <a:bodyPr wrap="none" rtlCol="0">
            <a:spAutoFit/>
          </a:bodyPr>
          <a:lstStyle/>
          <a:p>
            <a:pPr algn="ctr"/>
            <a:r>
              <a:rPr lang="en-US" altLang="zh-CN" sz="1200" dirty="0">
                <a:solidFill>
                  <a:srgbClr val="231F20"/>
                </a:solidFill>
                <a:ea typeface="阿里巴巴普惠体 R" panose="00020600040101010101" charset="-122"/>
                <a:sym typeface="+mn-ea"/>
              </a:rPr>
              <a:t>Error Prompt</a:t>
            </a:r>
            <a:endParaRPr lang="zh-CN" altLang="en-US" sz="1200" dirty="0">
              <a:solidFill>
                <a:srgbClr val="231F20"/>
              </a:solidFill>
              <a:ea typeface="阿里巴巴普惠体 R" panose="00020600040101010101" charset="-122"/>
              <a:sym typeface="+mn-ea"/>
            </a:endParaRPr>
          </a:p>
        </p:txBody>
      </p:sp>
      <p:sp>
        <p:nvSpPr>
          <p:cNvPr id="6145" name="标题 1"/>
          <p:cNvSpPr>
            <a:spLocks noGrp="1"/>
          </p:cNvSpPr>
          <p:nvPr>
            <p:ph type="ctrTitle"/>
          </p:nvPr>
        </p:nvSpPr>
        <p:spPr>
          <a:xfrm>
            <a:off x="859626" y="446448"/>
            <a:ext cx="4896312" cy="286276"/>
          </a:xfrm>
          <a:solidFill>
            <a:schemeClr val="accent1">
              <a:alpha val="51000"/>
            </a:schemeClr>
          </a:solidFill>
        </p:spPr>
        <p:style>
          <a:lnRef idx="2">
            <a:schemeClr val="accent3"/>
          </a:lnRef>
          <a:fillRef idx="1">
            <a:schemeClr val="lt1"/>
          </a:fillRef>
          <a:effectRef idx="0">
            <a:schemeClr val="accent3"/>
          </a:effectRef>
          <a:fontRef idx="minor">
            <a:schemeClr val="dk1"/>
          </a:fontRef>
        </p:style>
        <p:txBody>
          <a:bodyPr anchor="b" anchorCtr="0"/>
          <a:lstStyle/>
          <a:p>
            <a:pPr algn="l" defTabSz="914400">
              <a:buClrTx/>
              <a:buSzTx/>
              <a:buFontTx/>
              <a:buNone/>
            </a:pPr>
            <a:r>
              <a:rPr lang="en-US" altLang="zh-CN" sz="1800" b="1" baseline="0" dirty="0">
                <a:solidFill>
                  <a:schemeClr val="accent4"/>
                </a:solidFill>
                <a:uFillTx/>
                <a:latin typeface="黑体" panose="02010609060101010101" charset="-122"/>
                <a:ea typeface="黑体" panose="02010609060101010101" charset="-122"/>
                <a:cs typeface="黑体" panose="02010609060101010101" charset="-122"/>
              </a:rPr>
              <a:t>3. Screen Display and Measurement Method</a:t>
            </a:r>
            <a:endParaRPr lang="zh-CN" altLang="en-US" sz="1800" b="1" baseline="0" dirty="0">
              <a:solidFill>
                <a:schemeClr val="accent4"/>
              </a:solidFill>
              <a:uFillTx/>
              <a:latin typeface="黑体" panose="02010609060101010101" charset="-122"/>
              <a:ea typeface="黑体" panose="02010609060101010101" charset="-122"/>
              <a:cs typeface="黑体" panose="02010609060101010101" charset="-122"/>
            </a:endParaRPr>
          </a:p>
        </p:txBody>
      </p:sp>
      <p:sp>
        <p:nvSpPr>
          <p:cNvPr id="20" name="文本框 19"/>
          <p:cNvSpPr txBox="1"/>
          <p:nvPr/>
        </p:nvSpPr>
        <p:spPr>
          <a:xfrm>
            <a:off x="859626" y="925131"/>
            <a:ext cx="2664146" cy="323165"/>
          </a:xfrm>
          <a:prstGeom prst="rect">
            <a:avLst/>
          </a:prstGeom>
          <a:solidFill>
            <a:schemeClr val="accent1">
              <a:alpha val="51000"/>
            </a:schemeClr>
          </a:solidFill>
        </p:spPr>
        <p:txBody>
          <a:bodyPr wrap="square" rtlCol="0">
            <a:spAutoFit/>
          </a:bodyPr>
          <a:lstStyle/>
          <a:p>
            <a:r>
              <a:rPr lang="en-US" altLang="zh-CN" sz="1500" b="1" dirty="0"/>
              <a:t>3.1 Screen Display Content</a:t>
            </a:r>
            <a:endParaRPr lang="zh-CN" altLang="en-US" sz="1500" b="1" dirty="0"/>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43215" y="258096"/>
            <a:ext cx="6858385" cy="106680"/>
          </a:xfrm>
          <a:prstGeom prst="rect">
            <a:avLst/>
          </a:prstGeom>
          <a:gradFill>
            <a:gsLst>
              <a:gs pos="0">
                <a:schemeClr val="bg1"/>
              </a:gs>
              <a:gs pos="100000">
                <a:schemeClr val="accent3">
                  <a:lumMod val="40000"/>
                  <a:lumOff val="60000"/>
                </a:schemeClr>
              </a:gs>
            </a:gsLst>
            <a:lin ang="10800000" scaled="0"/>
          </a:gradFill>
        </p:spPr>
        <p:txBody>
          <a:bodyPr wrap="square" rtlCol="0">
            <a:spAutoFit/>
          </a:bodyPr>
          <a:lstStyle/>
          <a:p>
            <a:r>
              <a:rPr lang="en-US" altLang="zh-CN" sz="100" b="1">
                <a:latin typeface="阿里巴巴普惠体 R" panose="00020600040101010101" charset="-122"/>
                <a:ea typeface="阿里巴巴普惠体 R" panose="00020600040101010101" charset="-122"/>
                <a:cs typeface="阿里巴巴普惠体 R" panose="00020600040101010101" charset="-122"/>
              </a:rPr>
              <a:t>  3.</a:t>
            </a:r>
            <a:r>
              <a:rPr lang="zh-CN" altLang="en-US" sz="100" b="1">
                <a:latin typeface="阿里巴巴普惠体 R" panose="00020600040101010101" charset="-122"/>
                <a:ea typeface="阿里巴巴普惠体 R" panose="00020600040101010101" charset="-122"/>
                <a:cs typeface="阿里巴巴普惠体 R" panose="00020600040101010101" charset="-122"/>
              </a:rPr>
              <a:t>测量方法</a:t>
            </a:r>
            <a:endParaRPr lang="zh-CN" altLang="en-US" sz="100" b="1">
              <a:latin typeface="阿里巴巴普惠体 R" panose="00020600040101010101" charset="-122"/>
              <a:ea typeface="阿里巴巴普惠体 R" panose="00020600040101010101" charset="-122"/>
              <a:cs typeface="阿里巴巴普惠体 R" panose="00020600040101010101" charset="-122"/>
            </a:endParaRPr>
          </a:p>
        </p:txBody>
      </p:sp>
      <p:pic>
        <p:nvPicPr>
          <p:cNvPr id="10" name="图片 2"/>
          <p:cNvPicPr>
            <a:picLocks noChangeAspect="1"/>
          </p:cNvPicPr>
          <p:nvPr/>
        </p:nvPicPr>
        <p:blipFill>
          <a:blip r:embed="rId1"/>
          <a:stretch>
            <a:fillRect/>
          </a:stretch>
        </p:blipFill>
        <p:spPr>
          <a:xfrm>
            <a:off x="4062130" y="519555"/>
            <a:ext cx="1991433" cy="1870839"/>
          </a:xfrm>
          <a:prstGeom prst="rect">
            <a:avLst/>
          </a:prstGeom>
          <a:noFill/>
          <a:ln>
            <a:noFill/>
          </a:ln>
        </p:spPr>
      </p:pic>
      <p:pic>
        <p:nvPicPr>
          <p:cNvPr id="2" name="图片 1" descr="C:\Users\Administrator\Desktop\说明书\shou.pngshou"/>
          <p:cNvPicPr>
            <a:picLocks noChangeAspect="1"/>
          </p:cNvPicPr>
          <p:nvPr/>
        </p:nvPicPr>
        <p:blipFill>
          <a:blip r:embed="rId2"/>
          <a:srcRect/>
          <a:stretch>
            <a:fillRect/>
          </a:stretch>
        </p:blipFill>
        <p:spPr>
          <a:xfrm>
            <a:off x="5854942" y="2352376"/>
            <a:ext cx="2898334" cy="1124459"/>
          </a:xfrm>
          <a:prstGeom prst="rect">
            <a:avLst/>
          </a:prstGeom>
          <a:noFill/>
          <a:ln>
            <a:noFill/>
          </a:ln>
        </p:spPr>
      </p:pic>
      <p:sp>
        <p:nvSpPr>
          <p:cNvPr id="105" name="文本框 104"/>
          <p:cNvSpPr txBox="1"/>
          <p:nvPr/>
        </p:nvSpPr>
        <p:spPr>
          <a:xfrm>
            <a:off x="435737" y="577410"/>
            <a:ext cx="3672408" cy="188327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0">
              <a:lnSpc>
                <a:spcPct val="200000"/>
              </a:lnSpc>
            </a:pPr>
            <a:r>
              <a:rPr lang="en-US" altLang="zh-CN" sz="1200" b="1" dirty="0">
                <a:solidFill>
                  <a:srgbClr val="0070C0"/>
                </a:solidFill>
                <a:latin typeface="阿里巴巴普惠体 R" panose="00020600040101010101" charset="-122"/>
                <a:ea typeface="阿里巴巴普惠体 R" panose="00020600040101010101" charset="-122"/>
                <a:cs typeface="阿里巴巴普惠体 R" panose="00020600040101010101" charset="-122"/>
              </a:rPr>
              <a:t>Step </a:t>
            </a:r>
            <a:r>
              <a:rPr lang="zh-CN" altLang="en-US" sz="1200" b="1" dirty="0">
                <a:solidFill>
                  <a:srgbClr val="0070C0"/>
                </a:solidFill>
                <a:latin typeface="阿里巴巴普惠体 R" panose="00020600040101010101" charset="-122"/>
                <a:ea typeface="阿里巴巴普惠体 R" panose="00020600040101010101" charset="-122"/>
                <a:cs typeface="阿里巴巴普惠体 R" panose="00020600040101010101" charset="-122"/>
              </a:rPr>
              <a:t>①</a:t>
            </a:r>
            <a:r>
              <a:rPr lang="en-US" altLang="zh-CN" sz="1200" b="1" dirty="0">
                <a:solidFill>
                  <a:srgbClr val="0070C0"/>
                </a:solidFill>
                <a:latin typeface="阿里巴巴普惠体 R" panose="00020600040101010101" charset="-122"/>
                <a:ea typeface="阿里巴巴普惠体 R" panose="00020600040101010101" charset="-122"/>
                <a:cs typeface="阿里巴巴普惠体 R" panose="00020600040101010101" charset="-122"/>
              </a:rPr>
              <a:t>: </a:t>
            </a:r>
            <a:r>
              <a:rPr lang="en-US" altLang="zh-CN" sz="1200" dirty="0">
                <a:solidFill>
                  <a:srgbClr val="231F20"/>
                </a:solidFill>
                <a:latin typeface="阿里巴巴普惠体 R" panose="00020600040101010101" charset="-122"/>
                <a:ea typeface="阿里巴巴普惠体 R" panose="00020600040101010101" charset="-122"/>
                <a:cs typeface="阿里巴巴普惠体 R" panose="00020600040101010101" charset="-122"/>
              </a:rPr>
              <a:t>Thread the cuff through the metal loop and insert your arm into the cuff.</a:t>
            </a:r>
            <a:endParaRPr lang="en-US" altLang="zh-CN" sz="1200" dirty="0">
              <a:solidFill>
                <a:srgbClr val="231F20"/>
              </a:solidFill>
              <a:latin typeface="阿里巴巴普惠体 R" panose="00020600040101010101" charset="-122"/>
              <a:ea typeface="阿里巴巴普惠体 R" panose="00020600040101010101" charset="-122"/>
              <a:cs typeface="阿里巴巴普惠体 R" panose="00020600040101010101" charset="-122"/>
            </a:endParaRPr>
          </a:p>
          <a:p>
            <a:pPr indent="0">
              <a:lnSpc>
                <a:spcPct val="200000"/>
              </a:lnSpc>
            </a:pPr>
            <a:r>
              <a:rPr lang="en-US" altLang="zh-CN" sz="1200" dirty="0">
                <a:solidFill>
                  <a:srgbClr val="231F20"/>
                </a:solidFill>
                <a:latin typeface="阿里巴巴普惠体 R" panose="00020600040101010101" charset="-122"/>
                <a:ea typeface="阿里巴巴普惠体 R" panose="00020600040101010101" charset="-122"/>
                <a:cs typeface="阿里巴巴普惠体 R" panose="00020600040101010101" charset="-122"/>
              </a:rPr>
              <a:t>Insert your arm into the cuff with the         pointing to the right and the         pointing to the left.</a:t>
            </a:r>
            <a:endParaRPr lang="zh-CN" altLang="en-US" sz="1200" dirty="0">
              <a:latin typeface="阿里巴巴普惠体 R" panose="00020600040101010101" charset="-122"/>
              <a:ea typeface="阿里巴巴普惠体 R" panose="00020600040101010101" charset="-122"/>
              <a:cs typeface="阿里巴巴普惠体 R" panose="00020600040101010101" charset="-122"/>
            </a:endParaRPr>
          </a:p>
        </p:txBody>
      </p:sp>
      <p:sp>
        <p:nvSpPr>
          <p:cNvPr id="106" name="文本框 105"/>
          <p:cNvSpPr txBox="1"/>
          <p:nvPr/>
        </p:nvSpPr>
        <p:spPr>
          <a:xfrm>
            <a:off x="435737" y="2577463"/>
            <a:ext cx="3672408" cy="225260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0">
              <a:lnSpc>
                <a:spcPct val="200000"/>
              </a:lnSpc>
            </a:pPr>
            <a:r>
              <a:rPr lang="en-US" altLang="zh-CN" sz="1200" b="1" dirty="0">
                <a:solidFill>
                  <a:srgbClr val="0070C0"/>
                </a:solidFill>
                <a:latin typeface="阿里巴巴普惠体 R" panose="00020600040101010101" charset="-122"/>
                <a:ea typeface="阿里巴巴普惠体 R" panose="00020600040101010101" charset="-122"/>
              </a:rPr>
              <a:t>Step </a:t>
            </a:r>
            <a:r>
              <a:rPr lang="zh-CN" altLang="en-US" sz="1200" b="1" dirty="0">
                <a:solidFill>
                  <a:srgbClr val="0070C0"/>
                </a:solidFill>
                <a:latin typeface="阿里巴巴普惠体 R" panose="00020600040101010101" charset="-122"/>
                <a:ea typeface="阿里巴巴普惠体 R" panose="00020600040101010101" charset="-122"/>
              </a:rPr>
              <a:t>②</a:t>
            </a:r>
            <a:r>
              <a:rPr lang="en-US" altLang="zh-CN" sz="1200" b="1" dirty="0">
                <a:solidFill>
                  <a:srgbClr val="0070C0"/>
                </a:solidFill>
                <a:latin typeface="阿里巴巴普惠体 R" panose="00020600040101010101" charset="-122"/>
                <a:ea typeface="阿里巴巴普惠体 R" panose="00020600040101010101" charset="-122"/>
              </a:rPr>
              <a:t>: </a:t>
            </a:r>
            <a:r>
              <a:rPr lang="en-US" altLang="zh-CN" sz="1200" dirty="0">
                <a:solidFill>
                  <a:schemeClr val="tx1"/>
                </a:solidFill>
                <a:latin typeface="阿里巴巴普惠体 R" panose="00020600040101010101" charset="-122"/>
                <a:ea typeface="阿里巴巴普惠体 R" panose="00020600040101010101" charset="-122"/>
              </a:rPr>
              <a:t>Adjust the cuff to the correct position and tighten it.</a:t>
            </a:r>
            <a:endParaRPr lang="en-US" altLang="zh-CN" sz="1200" dirty="0">
              <a:solidFill>
                <a:schemeClr val="tx1"/>
              </a:solidFill>
              <a:latin typeface="阿里巴巴普惠体 R" panose="00020600040101010101" charset="-122"/>
              <a:ea typeface="阿里巴巴普惠体 R" panose="00020600040101010101" charset="-122"/>
            </a:endParaRPr>
          </a:p>
          <a:p>
            <a:pPr indent="0">
              <a:lnSpc>
                <a:spcPct val="200000"/>
              </a:lnSpc>
            </a:pPr>
            <a:r>
              <a:rPr lang="en-US" altLang="zh-CN" sz="1200" b="1" dirty="0">
                <a:solidFill>
                  <a:srgbClr val="0070C0"/>
                </a:solidFill>
                <a:latin typeface="阿里巴巴普惠体 R" panose="00020600040101010101" charset="-122"/>
                <a:ea typeface="阿里巴巴普惠体 R" panose="00020600040101010101" charset="-122"/>
                <a:cs typeface="阿里巴巴普惠体 R" panose="00020600040101010101" charset="-122"/>
                <a:sym typeface="+mn-ea"/>
              </a:rPr>
              <a:t>Step </a:t>
            </a:r>
            <a:r>
              <a:rPr lang="zh-CN" altLang="en-US" sz="1200" b="1" dirty="0">
                <a:solidFill>
                  <a:srgbClr val="0070C0"/>
                </a:solidFill>
                <a:latin typeface="阿里巴巴普惠体 R" panose="00020600040101010101" charset="-122"/>
                <a:ea typeface="阿里巴巴普惠体 R" panose="00020600040101010101" charset="-122"/>
                <a:cs typeface="阿里巴巴普惠体 R" panose="00020600040101010101" charset="-122"/>
                <a:sym typeface="+mn-ea"/>
              </a:rPr>
              <a:t>③</a:t>
            </a:r>
            <a:r>
              <a:rPr lang="en-US" altLang="zh-CN" sz="1200" b="1" dirty="0">
                <a:solidFill>
                  <a:srgbClr val="0070C0"/>
                </a:solidFill>
                <a:latin typeface="阿里巴巴普惠体 R" panose="00020600040101010101" charset="-122"/>
                <a:ea typeface="阿里巴巴普惠体 R" panose="00020600040101010101" charset="-122"/>
                <a:cs typeface="阿里巴巴普惠体 R" panose="00020600040101010101" charset="-122"/>
                <a:sym typeface="+mn-ea"/>
              </a:rPr>
              <a:t>: </a:t>
            </a:r>
            <a:r>
              <a:rPr lang="en-US" altLang="zh-CN" sz="1200"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rPr>
              <a:t>Attach the Velcro on the cuff to secure it in place. Wrap the cuff tightly around your arm without any gaps between your arm and the cuff.</a:t>
            </a:r>
            <a:endParaRPr lang="zh-CN" altLang="en-US" sz="1200" dirty="0">
              <a:solidFill>
                <a:schemeClr val="tx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3" name="文本框 12"/>
          <p:cNvSpPr txBox="1"/>
          <p:nvPr/>
        </p:nvSpPr>
        <p:spPr>
          <a:xfrm>
            <a:off x="1839891" y="2639016"/>
            <a:ext cx="309880" cy="275590"/>
          </a:xfrm>
          <a:prstGeom prst="rect">
            <a:avLst/>
          </a:prstGeom>
          <a:noFill/>
        </p:spPr>
        <p:txBody>
          <a:bodyPr wrap="none" rtlCol="0">
            <a:spAutoFit/>
          </a:bodyPr>
          <a:lstStyle/>
          <a:p>
            <a:endParaRPr lang="zh-CN" altLang="en-US" sz="1200" b="1"/>
          </a:p>
        </p:txBody>
      </p:sp>
      <p:sp>
        <p:nvSpPr>
          <p:cNvPr id="19" name="文本框 18"/>
          <p:cNvSpPr txBox="1"/>
          <p:nvPr/>
        </p:nvSpPr>
        <p:spPr>
          <a:xfrm>
            <a:off x="6886736" y="1521379"/>
            <a:ext cx="170548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altLang="zh-CN" sz="1200" b="1" dirty="0"/>
              <a:t>The correct position of the cuff is 1-2cm above the inside of your elbow joint.</a:t>
            </a:r>
            <a:endParaRPr lang="zh-CN" altLang="en-US" sz="1200" b="1" dirty="0"/>
          </a:p>
        </p:txBody>
      </p:sp>
      <p:pic>
        <p:nvPicPr>
          <p:cNvPr id="22" name="图片 21" descr="左"/>
          <p:cNvPicPr>
            <a:picLocks noChangeAspect="1"/>
          </p:cNvPicPr>
          <p:nvPr/>
        </p:nvPicPr>
        <p:blipFill>
          <a:blip r:embed="rId3"/>
          <a:stretch>
            <a:fillRect/>
          </a:stretch>
        </p:blipFill>
        <p:spPr>
          <a:xfrm>
            <a:off x="2627784" y="1790615"/>
            <a:ext cx="292523" cy="292523"/>
          </a:xfrm>
          <a:prstGeom prst="rect">
            <a:avLst/>
          </a:prstGeom>
        </p:spPr>
      </p:pic>
      <p:pic>
        <p:nvPicPr>
          <p:cNvPr id="23" name="图片 22" descr="右"/>
          <p:cNvPicPr>
            <a:picLocks noChangeAspect="1"/>
          </p:cNvPicPr>
          <p:nvPr/>
        </p:nvPicPr>
        <p:blipFill>
          <a:blip r:embed="rId4"/>
          <a:stretch>
            <a:fillRect/>
          </a:stretch>
        </p:blipFill>
        <p:spPr>
          <a:xfrm>
            <a:off x="3275856" y="1432417"/>
            <a:ext cx="311263" cy="311263"/>
          </a:xfrm>
          <a:prstGeom prst="rect">
            <a:avLst/>
          </a:prstGeom>
        </p:spPr>
      </p:pic>
      <p:pic>
        <p:nvPicPr>
          <p:cNvPr id="5" name="图片 4" descr="臂带示意图"/>
          <p:cNvPicPr>
            <a:picLocks noChangeAspect="1"/>
          </p:cNvPicPr>
          <p:nvPr/>
        </p:nvPicPr>
        <p:blipFill>
          <a:blip r:embed="rId5"/>
          <a:stretch>
            <a:fillRect/>
          </a:stretch>
        </p:blipFill>
        <p:spPr>
          <a:xfrm rot="21000000">
            <a:off x="3960649" y="3313636"/>
            <a:ext cx="2050100" cy="1431648"/>
          </a:xfrm>
          <a:prstGeom prst="rect">
            <a:avLst/>
          </a:prstGeom>
        </p:spPr>
      </p:pic>
      <p:sp>
        <p:nvSpPr>
          <p:cNvPr id="4" name="文本框 3"/>
          <p:cNvSpPr txBox="1"/>
          <p:nvPr/>
        </p:nvSpPr>
        <p:spPr>
          <a:xfrm>
            <a:off x="413571" y="94328"/>
            <a:ext cx="3095513" cy="369332"/>
          </a:xfrm>
          <a:prstGeom prst="rect">
            <a:avLst/>
          </a:prstGeom>
          <a:solidFill>
            <a:schemeClr val="accent1">
              <a:alpha val="51000"/>
            </a:schemeClr>
          </a:solidFill>
        </p:spPr>
        <p:txBody>
          <a:bodyPr wrap="square" rtlCol="0">
            <a:spAutoFit/>
          </a:bodyPr>
          <a:lstStyle/>
          <a:p>
            <a:r>
              <a:rPr lang="en-US" altLang="zh-CN" sz="1800" b="1" dirty="0"/>
              <a:t>3.2 </a:t>
            </a:r>
            <a:r>
              <a:rPr lang="en-US" altLang="zh-CN" sz="1800" b="1" dirty="0" err="1"/>
              <a:t>Mesuring</a:t>
            </a:r>
            <a:r>
              <a:rPr lang="en-US" altLang="zh-CN" sz="1800" b="1" dirty="0"/>
              <a:t> Steps</a:t>
            </a:r>
            <a:endParaRPr lang="zh-CN" altLang="en-US" sz="1800" b="1" dirty="0"/>
          </a:p>
        </p:txBody>
      </p:sp>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28013" y="860339"/>
            <a:ext cx="2738755" cy="584775"/>
          </a:xfrm>
          <a:prstGeom prst="rect">
            <a:avLst/>
          </a:prstGeom>
          <a:noFill/>
          <a:ln w="9525">
            <a:noFill/>
          </a:ln>
        </p:spPr>
        <p:txBody>
          <a:bodyPr wrap="square" rtlCol="0">
            <a:spAutoFit/>
          </a:bodyPr>
          <a:lstStyle/>
          <a:p>
            <a:pPr>
              <a:buClrTx/>
              <a:buSzTx/>
              <a:buFontTx/>
            </a:pPr>
            <a:r>
              <a:rPr lang="zh-CN" altLang="en-US" sz="1600" b="1" dirty="0">
                <a:solidFill>
                  <a:srgbClr val="0070C0"/>
                </a:solidFill>
                <a:latin typeface="+mj-lt"/>
                <a:ea typeface="阿里巴巴普惠体 R" panose="00020600040101010101" charset="-122"/>
                <a:sym typeface="+mn-ea"/>
              </a:rPr>
              <a:t>① </a:t>
            </a:r>
            <a:r>
              <a:rPr lang="en-US" altLang="zh-CN" sz="1600" b="1" dirty="0">
                <a:solidFill>
                  <a:srgbClr val="0070C0"/>
                </a:solidFill>
                <a:latin typeface="+mj-lt"/>
                <a:ea typeface="阿里巴巴普惠体 R" panose="00020600040101010101" charset="-122"/>
                <a:sym typeface="+mn-ea"/>
              </a:rPr>
              <a:t>Sit down in the correct posture and remain calm.</a:t>
            </a:r>
            <a:endParaRPr lang="zh-CN" sz="1600" b="1" dirty="0">
              <a:solidFill>
                <a:srgbClr val="0070C0"/>
              </a:solidFill>
              <a:latin typeface="+mj-lt"/>
              <a:ea typeface="阿里巴巴普惠体 R" panose="00020600040101010101" charset="-122"/>
              <a:sym typeface="+mn-ea"/>
            </a:endParaRPr>
          </a:p>
        </p:txBody>
      </p:sp>
      <p:grpSp>
        <p:nvGrpSpPr>
          <p:cNvPr id="1073743038" name="组合 1073743037"/>
          <p:cNvGrpSpPr/>
          <p:nvPr/>
        </p:nvGrpSpPr>
        <p:grpSpPr>
          <a:xfrm>
            <a:off x="3929988" y="3060813"/>
            <a:ext cx="1633919" cy="1317729"/>
            <a:chOff x="2352" y="665"/>
            <a:chExt cx="1672" cy="1349"/>
          </a:xfrm>
        </p:grpSpPr>
        <p:sp>
          <p:nvSpPr>
            <p:cNvPr id="1073743039" name="任意多边形 1073743038"/>
            <p:cNvSpPr/>
            <p:nvPr/>
          </p:nvSpPr>
          <p:spPr>
            <a:xfrm>
              <a:off x="3512" y="685"/>
              <a:ext cx="462" cy="462"/>
            </a:xfrm>
            <a:custGeom>
              <a:avLst/>
              <a:gdLst/>
              <a:ahLst/>
              <a:cxnLst/>
              <a:rect l="0" t="0" r="0" b="0"/>
              <a:pathLst>
                <a:path w="462" h="462">
                  <a:moveTo>
                    <a:pt x="61" y="0"/>
                  </a:moveTo>
                  <a:lnTo>
                    <a:pt x="0" y="61"/>
                  </a:lnTo>
                  <a:lnTo>
                    <a:pt x="400" y="461"/>
                  </a:lnTo>
                  <a:lnTo>
                    <a:pt x="461" y="400"/>
                  </a:lnTo>
                  <a:lnTo>
                    <a:pt x="61" y="0"/>
                  </a:lnTo>
                  <a:close/>
                </a:path>
              </a:pathLst>
            </a:custGeom>
            <a:solidFill>
              <a:srgbClr val="231F20"/>
            </a:solidFill>
            <a:ln w="9525">
              <a:noFill/>
            </a:ln>
          </p:spPr>
          <p:txBody>
            <a:bodyPr/>
            <a:lstStyle/>
            <a:p>
              <a:endParaRPr lang="zh-CN" altLang="en-US" sz="1200"/>
            </a:p>
          </p:txBody>
        </p:sp>
        <p:sp>
          <p:nvSpPr>
            <p:cNvPr id="1073743040" name="任意多边形 1073743039"/>
            <p:cNvSpPr/>
            <p:nvPr/>
          </p:nvSpPr>
          <p:spPr>
            <a:xfrm>
              <a:off x="3512" y="685"/>
              <a:ext cx="462" cy="462"/>
            </a:xfrm>
            <a:custGeom>
              <a:avLst/>
              <a:gdLst/>
              <a:ahLst/>
              <a:cxnLst/>
              <a:rect l="0" t="0" r="0" b="0"/>
              <a:pathLst>
                <a:path w="462" h="462">
                  <a:moveTo>
                    <a:pt x="400" y="0"/>
                  </a:moveTo>
                  <a:lnTo>
                    <a:pt x="0" y="400"/>
                  </a:lnTo>
                  <a:lnTo>
                    <a:pt x="61" y="461"/>
                  </a:lnTo>
                  <a:lnTo>
                    <a:pt x="461" y="61"/>
                  </a:lnTo>
                  <a:lnTo>
                    <a:pt x="400" y="0"/>
                  </a:lnTo>
                  <a:close/>
                </a:path>
              </a:pathLst>
            </a:custGeom>
            <a:solidFill>
              <a:srgbClr val="231F20"/>
            </a:solidFill>
            <a:ln w="9525">
              <a:noFill/>
            </a:ln>
          </p:spPr>
          <p:txBody>
            <a:bodyPr/>
            <a:lstStyle/>
            <a:p>
              <a:endParaRPr lang="zh-CN" altLang="en-US" sz="1200"/>
            </a:p>
          </p:txBody>
        </p:sp>
        <p:pic>
          <p:nvPicPr>
            <p:cNvPr id="1073743041" name="图片 1073743040"/>
            <p:cNvPicPr>
              <a:picLocks noChangeAspect="1"/>
            </p:cNvPicPr>
            <p:nvPr/>
          </p:nvPicPr>
          <p:blipFill>
            <a:blip r:embed="rId1"/>
            <a:stretch>
              <a:fillRect/>
            </a:stretch>
          </p:blipFill>
          <p:spPr>
            <a:xfrm>
              <a:off x="2352" y="664"/>
              <a:ext cx="1672" cy="1349"/>
            </a:xfrm>
            <a:prstGeom prst="rect">
              <a:avLst/>
            </a:prstGeom>
            <a:noFill/>
            <a:ln w="9525">
              <a:noFill/>
            </a:ln>
          </p:spPr>
        </p:pic>
        <p:sp>
          <p:nvSpPr>
            <p:cNvPr id="1073743042" name="任意多边形 1073743041"/>
            <p:cNvSpPr/>
            <p:nvPr/>
          </p:nvSpPr>
          <p:spPr>
            <a:xfrm>
              <a:off x="3089" y="1125"/>
              <a:ext cx="54" cy="143"/>
            </a:xfrm>
            <a:custGeom>
              <a:avLst/>
              <a:gdLst/>
              <a:ahLst/>
              <a:cxnLst/>
              <a:rect l="0" t="0" r="0" b="0"/>
              <a:pathLst>
                <a:path w="54" h="143">
                  <a:moveTo>
                    <a:pt x="0" y="0"/>
                  </a:moveTo>
                  <a:lnTo>
                    <a:pt x="1" y="51"/>
                  </a:lnTo>
                  <a:lnTo>
                    <a:pt x="20" y="97"/>
                  </a:lnTo>
                  <a:lnTo>
                    <a:pt x="43" y="130"/>
                  </a:lnTo>
                  <a:lnTo>
                    <a:pt x="54" y="143"/>
                  </a:lnTo>
                </a:path>
              </a:pathLst>
            </a:custGeom>
            <a:noFill/>
            <a:ln w="3175" cap="flat" cmpd="sng">
              <a:solidFill>
                <a:srgbClr val="231F20"/>
              </a:solidFill>
              <a:prstDash val="solid"/>
              <a:headEnd type="none" w="med" len="med"/>
              <a:tailEnd type="none" w="med" len="med"/>
            </a:ln>
          </p:spPr>
          <p:txBody>
            <a:bodyPr/>
            <a:lstStyle/>
            <a:p>
              <a:endParaRPr lang="zh-CN" altLang="en-US" sz="1200"/>
            </a:p>
          </p:txBody>
        </p:sp>
      </p:grpSp>
      <p:grpSp>
        <p:nvGrpSpPr>
          <p:cNvPr id="1073743035" name="组合 1073743034"/>
          <p:cNvGrpSpPr/>
          <p:nvPr/>
        </p:nvGrpSpPr>
        <p:grpSpPr>
          <a:xfrm>
            <a:off x="1633516" y="3067494"/>
            <a:ext cx="1629845" cy="1335657"/>
            <a:chOff x="587" y="649"/>
            <a:chExt cx="1668" cy="1367"/>
          </a:xfrm>
        </p:grpSpPr>
        <p:pic>
          <p:nvPicPr>
            <p:cNvPr id="1073743036" name="图片 1073743035"/>
            <p:cNvPicPr>
              <a:picLocks noChangeAspect="1"/>
            </p:cNvPicPr>
            <p:nvPr/>
          </p:nvPicPr>
          <p:blipFill>
            <a:blip r:embed="rId2"/>
            <a:stretch>
              <a:fillRect/>
            </a:stretch>
          </p:blipFill>
          <p:spPr>
            <a:xfrm>
              <a:off x="586" y="648"/>
              <a:ext cx="1668" cy="1367"/>
            </a:xfrm>
            <a:prstGeom prst="rect">
              <a:avLst/>
            </a:prstGeom>
            <a:noFill/>
            <a:ln w="9525">
              <a:noFill/>
            </a:ln>
          </p:spPr>
        </p:pic>
        <p:sp>
          <p:nvSpPr>
            <p:cNvPr id="1073743037" name="任意多边形 1073743036"/>
            <p:cNvSpPr/>
            <p:nvPr/>
          </p:nvSpPr>
          <p:spPr>
            <a:xfrm>
              <a:off x="911" y="1167"/>
              <a:ext cx="18" cy="83"/>
            </a:xfrm>
            <a:custGeom>
              <a:avLst/>
              <a:gdLst/>
              <a:ahLst/>
              <a:cxnLst/>
              <a:rect l="0" t="0" r="0" b="0"/>
              <a:pathLst>
                <a:path w="18" h="83">
                  <a:moveTo>
                    <a:pt x="0" y="0"/>
                  </a:moveTo>
                  <a:lnTo>
                    <a:pt x="13" y="34"/>
                  </a:lnTo>
                  <a:lnTo>
                    <a:pt x="17" y="54"/>
                  </a:lnTo>
                  <a:lnTo>
                    <a:pt x="13" y="67"/>
                  </a:lnTo>
                  <a:lnTo>
                    <a:pt x="0" y="83"/>
                  </a:lnTo>
                </a:path>
              </a:pathLst>
            </a:custGeom>
            <a:noFill/>
            <a:ln w="3175" cap="flat" cmpd="sng">
              <a:solidFill>
                <a:srgbClr val="231F20"/>
              </a:solidFill>
              <a:prstDash val="solid"/>
              <a:headEnd type="none" w="med" len="med"/>
              <a:tailEnd type="none" w="med" len="med"/>
            </a:ln>
          </p:spPr>
          <p:txBody>
            <a:bodyPr/>
            <a:lstStyle/>
            <a:p>
              <a:endParaRPr lang="zh-CN" altLang="en-US" sz="1200"/>
            </a:p>
          </p:txBody>
        </p:sp>
      </p:grpSp>
      <p:grpSp>
        <p:nvGrpSpPr>
          <p:cNvPr id="1073743043" name="组合 1073743042"/>
          <p:cNvGrpSpPr/>
          <p:nvPr/>
        </p:nvGrpSpPr>
        <p:grpSpPr>
          <a:xfrm>
            <a:off x="6189213" y="3040457"/>
            <a:ext cx="1662442" cy="1326693"/>
            <a:chOff x="4118" y="658"/>
            <a:chExt cx="1701" cy="1358"/>
          </a:xfrm>
        </p:grpSpPr>
        <p:pic>
          <p:nvPicPr>
            <p:cNvPr id="1073743044" name="图片 1073743043"/>
            <p:cNvPicPr>
              <a:picLocks noChangeAspect="1"/>
            </p:cNvPicPr>
            <p:nvPr/>
          </p:nvPicPr>
          <p:blipFill>
            <a:blip r:embed="rId3"/>
            <a:stretch>
              <a:fillRect/>
            </a:stretch>
          </p:blipFill>
          <p:spPr>
            <a:xfrm>
              <a:off x="4117" y="657"/>
              <a:ext cx="1701" cy="1358"/>
            </a:xfrm>
            <a:prstGeom prst="rect">
              <a:avLst/>
            </a:prstGeom>
            <a:noFill/>
            <a:ln w="9525">
              <a:noFill/>
            </a:ln>
          </p:spPr>
        </p:pic>
        <p:sp>
          <p:nvSpPr>
            <p:cNvPr id="1073743045" name="任意多边形 1073743044"/>
            <p:cNvSpPr/>
            <p:nvPr/>
          </p:nvSpPr>
          <p:spPr>
            <a:xfrm>
              <a:off x="4764" y="1092"/>
              <a:ext cx="52" cy="144"/>
            </a:xfrm>
            <a:custGeom>
              <a:avLst/>
              <a:gdLst/>
              <a:ahLst/>
              <a:cxnLst/>
              <a:rect l="0" t="0" r="0" b="0"/>
              <a:pathLst>
                <a:path w="52" h="144">
                  <a:moveTo>
                    <a:pt x="10" y="0"/>
                  </a:moveTo>
                  <a:lnTo>
                    <a:pt x="4" y="7"/>
                  </a:lnTo>
                  <a:lnTo>
                    <a:pt x="0" y="16"/>
                  </a:lnTo>
                  <a:lnTo>
                    <a:pt x="1" y="29"/>
                  </a:lnTo>
                  <a:lnTo>
                    <a:pt x="10" y="51"/>
                  </a:lnTo>
                  <a:lnTo>
                    <a:pt x="23" y="74"/>
                  </a:lnTo>
                  <a:lnTo>
                    <a:pt x="33" y="90"/>
                  </a:lnTo>
                  <a:lnTo>
                    <a:pt x="40" y="101"/>
                  </a:lnTo>
                  <a:lnTo>
                    <a:pt x="42" y="110"/>
                  </a:lnTo>
                  <a:lnTo>
                    <a:pt x="44" y="121"/>
                  </a:lnTo>
                  <a:lnTo>
                    <a:pt x="52" y="142"/>
                  </a:lnTo>
                  <a:lnTo>
                    <a:pt x="52" y="144"/>
                  </a:lnTo>
                </a:path>
              </a:pathLst>
            </a:custGeom>
            <a:noFill/>
            <a:ln w="3175" cap="flat" cmpd="sng">
              <a:solidFill>
                <a:srgbClr val="231F20"/>
              </a:solidFill>
              <a:prstDash val="solid"/>
              <a:headEnd type="none" w="med" len="med"/>
              <a:tailEnd type="none" w="med" len="med"/>
            </a:ln>
          </p:spPr>
          <p:txBody>
            <a:bodyPr/>
            <a:lstStyle/>
            <a:p>
              <a:endParaRPr lang="zh-CN" altLang="en-US" sz="1200"/>
            </a:p>
          </p:txBody>
        </p:sp>
        <p:sp>
          <p:nvSpPr>
            <p:cNvPr id="1073743046" name="任意多边形 1073743045"/>
            <p:cNvSpPr/>
            <p:nvPr/>
          </p:nvSpPr>
          <p:spPr>
            <a:xfrm>
              <a:off x="5095" y="1547"/>
              <a:ext cx="168" cy="53"/>
            </a:xfrm>
            <a:custGeom>
              <a:avLst/>
              <a:gdLst/>
              <a:ahLst/>
              <a:cxnLst/>
              <a:rect l="0" t="0" r="0" b="0"/>
              <a:pathLst>
                <a:path w="168" h="53">
                  <a:moveTo>
                    <a:pt x="167" y="0"/>
                  </a:moveTo>
                  <a:lnTo>
                    <a:pt x="1" y="30"/>
                  </a:lnTo>
                  <a:lnTo>
                    <a:pt x="2" y="32"/>
                  </a:lnTo>
                  <a:lnTo>
                    <a:pt x="137" y="53"/>
                  </a:lnTo>
                  <a:lnTo>
                    <a:pt x="166" y="4"/>
                  </a:lnTo>
                  <a:lnTo>
                    <a:pt x="167" y="0"/>
                  </a:lnTo>
                  <a:close/>
                  <a:moveTo>
                    <a:pt x="0" y="23"/>
                  </a:moveTo>
                  <a:lnTo>
                    <a:pt x="0" y="30"/>
                  </a:lnTo>
                  <a:lnTo>
                    <a:pt x="1" y="30"/>
                  </a:lnTo>
                  <a:lnTo>
                    <a:pt x="0" y="23"/>
                  </a:lnTo>
                  <a:close/>
                </a:path>
              </a:pathLst>
            </a:custGeom>
            <a:solidFill>
              <a:srgbClr val="FFFFFF"/>
            </a:solidFill>
            <a:ln w="9525">
              <a:noFill/>
            </a:ln>
          </p:spPr>
          <p:txBody>
            <a:bodyPr/>
            <a:lstStyle/>
            <a:p>
              <a:endParaRPr lang="zh-CN" altLang="en-US" sz="1200"/>
            </a:p>
          </p:txBody>
        </p:sp>
        <p:sp>
          <p:nvSpPr>
            <p:cNvPr id="1073743047" name="任意多边形 1073743046"/>
            <p:cNvSpPr/>
            <p:nvPr/>
          </p:nvSpPr>
          <p:spPr>
            <a:xfrm>
              <a:off x="5095" y="1547"/>
              <a:ext cx="168" cy="53"/>
            </a:xfrm>
            <a:custGeom>
              <a:avLst/>
              <a:gdLst/>
              <a:ahLst/>
              <a:cxnLst/>
              <a:rect l="0" t="0" r="0" b="0"/>
              <a:pathLst>
                <a:path w="168" h="53">
                  <a:moveTo>
                    <a:pt x="0" y="30"/>
                  </a:moveTo>
                  <a:lnTo>
                    <a:pt x="0" y="23"/>
                  </a:lnTo>
                  <a:lnTo>
                    <a:pt x="2" y="32"/>
                  </a:lnTo>
                  <a:lnTo>
                    <a:pt x="137" y="53"/>
                  </a:lnTo>
                  <a:lnTo>
                    <a:pt x="166" y="4"/>
                  </a:lnTo>
                  <a:lnTo>
                    <a:pt x="167" y="0"/>
                  </a:lnTo>
                </a:path>
              </a:pathLst>
            </a:custGeom>
            <a:noFill/>
            <a:ln w="3175" cap="flat" cmpd="sng">
              <a:solidFill>
                <a:srgbClr val="231F20"/>
              </a:solidFill>
              <a:prstDash val="solid"/>
              <a:headEnd type="none" w="med" len="med"/>
              <a:tailEnd type="none" w="med" len="med"/>
            </a:ln>
          </p:spPr>
          <p:txBody>
            <a:bodyPr/>
            <a:lstStyle/>
            <a:p>
              <a:endParaRPr lang="zh-CN" altLang="en-US" sz="1200"/>
            </a:p>
          </p:txBody>
        </p:sp>
        <p:sp>
          <p:nvSpPr>
            <p:cNvPr id="1073743048" name="任意多边形 1073743047"/>
            <p:cNvSpPr/>
            <p:nvPr/>
          </p:nvSpPr>
          <p:spPr>
            <a:xfrm>
              <a:off x="5097" y="1530"/>
              <a:ext cx="164" cy="60"/>
            </a:xfrm>
            <a:custGeom>
              <a:avLst/>
              <a:gdLst/>
              <a:ahLst/>
              <a:cxnLst/>
              <a:rect l="0" t="0" r="0" b="0"/>
              <a:pathLst>
                <a:path w="164" h="60">
                  <a:moveTo>
                    <a:pt x="31" y="0"/>
                  </a:moveTo>
                  <a:lnTo>
                    <a:pt x="0" y="41"/>
                  </a:lnTo>
                  <a:lnTo>
                    <a:pt x="135" y="60"/>
                  </a:lnTo>
                  <a:lnTo>
                    <a:pt x="163" y="15"/>
                  </a:lnTo>
                  <a:lnTo>
                    <a:pt x="31" y="0"/>
                  </a:lnTo>
                  <a:close/>
                </a:path>
              </a:pathLst>
            </a:custGeom>
            <a:solidFill>
              <a:srgbClr val="FFFFFF"/>
            </a:solidFill>
            <a:ln w="9525">
              <a:noFill/>
            </a:ln>
          </p:spPr>
          <p:txBody>
            <a:bodyPr/>
            <a:lstStyle/>
            <a:p>
              <a:endParaRPr lang="zh-CN" altLang="en-US" sz="1200"/>
            </a:p>
          </p:txBody>
        </p:sp>
        <p:sp>
          <p:nvSpPr>
            <p:cNvPr id="1073743049" name="任意多边形 1073743048"/>
            <p:cNvSpPr/>
            <p:nvPr/>
          </p:nvSpPr>
          <p:spPr>
            <a:xfrm>
              <a:off x="5097" y="1530"/>
              <a:ext cx="164" cy="60"/>
            </a:xfrm>
            <a:custGeom>
              <a:avLst/>
              <a:gdLst/>
              <a:ahLst/>
              <a:cxnLst/>
              <a:rect l="0" t="0" r="0" b="0"/>
              <a:pathLst>
                <a:path w="164" h="60">
                  <a:moveTo>
                    <a:pt x="31" y="0"/>
                  </a:moveTo>
                  <a:lnTo>
                    <a:pt x="163" y="15"/>
                  </a:lnTo>
                  <a:lnTo>
                    <a:pt x="135" y="60"/>
                  </a:lnTo>
                  <a:lnTo>
                    <a:pt x="0" y="41"/>
                  </a:lnTo>
                  <a:lnTo>
                    <a:pt x="31" y="0"/>
                  </a:lnTo>
                  <a:close/>
                </a:path>
              </a:pathLst>
            </a:custGeom>
            <a:noFill/>
            <a:ln w="3175" cap="flat" cmpd="sng">
              <a:solidFill>
                <a:srgbClr val="231F20"/>
              </a:solidFill>
              <a:prstDash val="solid"/>
              <a:headEnd type="none" w="med" len="med"/>
              <a:tailEnd type="none" w="med" len="med"/>
            </a:ln>
          </p:spPr>
          <p:txBody>
            <a:bodyPr/>
            <a:lstStyle/>
            <a:p>
              <a:endParaRPr lang="zh-CN" altLang="en-US" sz="1200"/>
            </a:p>
          </p:txBody>
        </p:sp>
      </p:grpSp>
      <p:grpSp>
        <p:nvGrpSpPr>
          <p:cNvPr id="2" name="组合 1"/>
          <p:cNvGrpSpPr/>
          <p:nvPr/>
        </p:nvGrpSpPr>
        <p:grpSpPr>
          <a:xfrm>
            <a:off x="3658065" y="575768"/>
            <a:ext cx="3362369" cy="2201105"/>
            <a:chOff x="3224" y="1907"/>
            <a:chExt cx="4244" cy="2776"/>
          </a:xfrm>
        </p:grpSpPr>
        <p:pic>
          <p:nvPicPr>
            <p:cNvPr id="1073743018" name="图片 1073743017"/>
            <p:cNvPicPr>
              <a:picLocks noChangeAspect="1"/>
            </p:cNvPicPr>
            <p:nvPr/>
          </p:nvPicPr>
          <p:blipFill>
            <a:blip r:embed="rId4"/>
            <a:stretch>
              <a:fillRect/>
            </a:stretch>
          </p:blipFill>
          <p:spPr>
            <a:xfrm>
              <a:off x="4348" y="1907"/>
              <a:ext cx="3068" cy="2776"/>
            </a:xfrm>
            <a:prstGeom prst="rect">
              <a:avLst/>
            </a:prstGeom>
            <a:noFill/>
            <a:ln w="9525">
              <a:noFill/>
            </a:ln>
          </p:spPr>
        </p:pic>
        <p:pic>
          <p:nvPicPr>
            <p:cNvPr id="1073743019" name="图片 1073743018"/>
            <p:cNvPicPr>
              <a:picLocks noChangeAspect="1"/>
            </p:cNvPicPr>
            <p:nvPr/>
          </p:nvPicPr>
          <p:blipFill>
            <a:blip r:embed="rId5"/>
            <a:stretch>
              <a:fillRect/>
            </a:stretch>
          </p:blipFill>
          <p:spPr>
            <a:xfrm>
              <a:off x="3224" y="3407"/>
              <a:ext cx="1068" cy="527"/>
            </a:xfrm>
            <a:prstGeom prst="rect">
              <a:avLst/>
            </a:prstGeom>
            <a:noFill/>
            <a:ln w="9525">
              <a:noFill/>
            </a:ln>
          </p:spPr>
        </p:pic>
        <p:sp>
          <p:nvSpPr>
            <p:cNvPr id="1073743020" name="直接连接符 1073743019"/>
            <p:cNvSpPr/>
            <p:nvPr/>
          </p:nvSpPr>
          <p:spPr>
            <a:xfrm>
              <a:off x="4336" y="4676"/>
              <a:ext cx="3132" cy="0"/>
            </a:xfrm>
            <a:prstGeom prst="line">
              <a:avLst/>
            </a:prstGeom>
            <a:ln w="7201" cap="flat" cmpd="sng">
              <a:solidFill>
                <a:srgbClr val="231F20"/>
              </a:solidFill>
              <a:prstDash val="solid"/>
              <a:headEnd type="none" w="med" len="med"/>
              <a:tailEnd type="none" w="med" len="med"/>
            </a:ln>
          </p:spPr>
        </p:sp>
        <p:sp>
          <p:nvSpPr>
            <p:cNvPr id="1073743021" name="任意多边形 1073743020"/>
            <p:cNvSpPr/>
            <p:nvPr/>
          </p:nvSpPr>
          <p:spPr>
            <a:xfrm>
              <a:off x="5732" y="3366"/>
              <a:ext cx="403" cy="30"/>
            </a:xfrm>
            <a:custGeom>
              <a:avLst/>
              <a:gdLst/>
              <a:ahLst/>
              <a:cxnLst/>
              <a:rect l="0" t="0" r="0" b="0"/>
              <a:pathLst>
                <a:path w="403" h="30">
                  <a:moveTo>
                    <a:pt x="0" y="0"/>
                  </a:moveTo>
                  <a:lnTo>
                    <a:pt x="23" y="4"/>
                  </a:lnTo>
                  <a:lnTo>
                    <a:pt x="44" y="4"/>
                  </a:lnTo>
                  <a:lnTo>
                    <a:pt x="65" y="3"/>
                  </a:lnTo>
                  <a:lnTo>
                    <a:pt x="89" y="5"/>
                  </a:lnTo>
                  <a:lnTo>
                    <a:pt x="196" y="4"/>
                  </a:lnTo>
                  <a:lnTo>
                    <a:pt x="231" y="15"/>
                  </a:lnTo>
                  <a:lnTo>
                    <a:pt x="403" y="29"/>
                  </a:lnTo>
                </a:path>
              </a:pathLst>
            </a:custGeom>
            <a:noFill/>
            <a:ln w="7201" cap="flat" cmpd="sng">
              <a:solidFill>
                <a:srgbClr val="231F20"/>
              </a:solidFill>
              <a:prstDash val="solid"/>
              <a:headEnd type="none" w="med" len="med"/>
              <a:tailEnd type="none" w="med" len="med"/>
            </a:ln>
          </p:spPr>
          <p:txBody>
            <a:bodyPr/>
            <a:lstStyle/>
            <a:p>
              <a:endParaRPr lang="zh-CN" altLang="en-US" sz="100"/>
            </a:p>
          </p:txBody>
        </p:sp>
        <p:sp>
          <p:nvSpPr>
            <p:cNvPr id="1073743022" name="任意多边形 1073743021"/>
            <p:cNvSpPr/>
            <p:nvPr/>
          </p:nvSpPr>
          <p:spPr>
            <a:xfrm>
              <a:off x="5068" y="2949"/>
              <a:ext cx="129" cy="130"/>
            </a:xfrm>
            <a:custGeom>
              <a:avLst/>
              <a:gdLst/>
              <a:ahLst/>
              <a:cxnLst/>
              <a:rect l="0" t="0" r="0" b="0"/>
              <a:pathLst>
                <a:path w="129" h="130">
                  <a:moveTo>
                    <a:pt x="38" y="0"/>
                  </a:moveTo>
                  <a:lnTo>
                    <a:pt x="25" y="0"/>
                  </a:lnTo>
                  <a:lnTo>
                    <a:pt x="15" y="6"/>
                  </a:lnTo>
                  <a:lnTo>
                    <a:pt x="3" y="20"/>
                  </a:lnTo>
                  <a:lnTo>
                    <a:pt x="0" y="37"/>
                  </a:lnTo>
                  <a:lnTo>
                    <a:pt x="4" y="56"/>
                  </a:lnTo>
                  <a:lnTo>
                    <a:pt x="11" y="73"/>
                  </a:lnTo>
                  <a:lnTo>
                    <a:pt x="20" y="89"/>
                  </a:lnTo>
                  <a:lnTo>
                    <a:pt x="32" y="104"/>
                  </a:lnTo>
                  <a:lnTo>
                    <a:pt x="46" y="117"/>
                  </a:lnTo>
                  <a:lnTo>
                    <a:pt x="61" y="128"/>
                  </a:lnTo>
                  <a:lnTo>
                    <a:pt x="63" y="129"/>
                  </a:lnTo>
                  <a:lnTo>
                    <a:pt x="66" y="129"/>
                  </a:lnTo>
                  <a:lnTo>
                    <a:pt x="68" y="128"/>
                  </a:lnTo>
                  <a:lnTo>
                    <a:pt x="72" y="125"/>
                  </a:lnTo>
                  <a:lnTo>
                    <a:pt x="63" y="125"/>
                  </a:lnTo>
                  <a:lnTo>
                    <a:pt x="61" y="124"/>
                  </a:lnTo>
                  <a:lnTo>
                    <a:pt x="47" y="113"/>
                  </a:lnTo>
                  <a:lnTo>
                    <a:pt x="35" y="101"/>
                  </a:lnTo>
                  <a:lnTo>
                    <a:pt x="24" y="88"/>
                  </a:lnTo>
                  <a:lnTo>
                    <a:pt x="15" y="72"/>
                  </a:lnTo>
                  <a:lnTo>
                    <a:pt x="8" y="57"/>
                  </a:lnTo>
                  <a:lnTo>
                    <a:pt x="4" y="40"/>
                  </a:lnTo>
                  <a:lnTo>
                    <a:pt x="6" y="23"/>
                  </a:lnTo>
                  <a:lnTo>
                    <a:pt x="16" y="10"/>
                  </a:lnTo>
                  <a:lnTo>
                    <a:pt x="24" y="5"/>
                  </a:lnTo>
                  <a:lnTo>
                    <a:pt x="35" y="4"/>
                  </a:lnTo>
                  <a:lnTo>
                    <a:pt x="45" y="4"/>
                  </a:lnTo>
                  <a:lnTo>
                    <a:pt x="38" y="0"/>
                  </a:lnTo>
                  <a:close/>
                  <a:moveTo>
                    <a:pt x="112" y="5"/>
                  </a:moveTo>
                  <a:lnTo>
                    <a:pt x="93" y="5"/>
                  </a:lnTo>
                  <a:lnTo>
                    <a:pt x="102" y="5"/>
                  </a:lnTo>
                  <a:lnTo>
                    <a:pt x="116" y="12"/>
                  </a:lnTo>
                  <a:lnTo>
                    <a:pt x="122" y="18"/>
                  </a:lnTo>
                  <a:lnTo>
                    <a:pt x="125" y="31"/>
                  </a:lnTo>
                  <a:lnTo>
                    <a:pt x="125" y="36"/>
                  </a:lnTo>
                  <a:lnTo>
                    <a:pt x="124" y="44"/>
                  </a:lnTo>
                  <a:lnTo>
                    <a:pt x="123" y="47"/>
                  </a:lnTo>
                  <a:lnTo>
                    <a:pt x="123" y="49"/>
                  </a:lnTo>
                  <a:lnTo>
                    <a:pt x="114" y="72"/>
                  </a:lnTo>
                  <a:lnTo>
                    <a:pt x="102" y="92"/>
                  </a:lnTo>
                  <a:lnTo>
                    <a:pt x="86" y="110"/>
                  </a:lnTo>
                  <a:lnTo>
                    <a:pt x="67" y="124"/>
                  </a:lnTo>
                  <a:lnTo>
                    <a:pt x="65" y="125"/>
                  </a:lnTo>
                  <a:lnTo>
                    <a:pt x="63" y="125"/>
                  </a:lnTo>
                  <a:lnTo>
                    <a:pt x="72" y="125"/>
                  </a:lnTo>
                  <a:lnTo>
                    <a:pt x="86" y="115"/>
                  </a:lnTo>
                  <a:lnTo>
                    <a:pt x="101" y="99"/>
                  </a:lnTo>
                  <a:lnTo>
                    <a:pt x="114" y="81"/>
                  </a:lnTo>
                  <a:lnTo>
                    <a:pt x="123" y="61"/>
                  </a:lnTo>
                  <a:lnTo>
                    <a:pt x="126" y="53"/>
                  </a:lnTo>
                  <a:lnTo>
                    <a:pt x="129" y="45"/>
                  </a:lnTo>
                  <a:lnTo>
                    <a:pt x="129" y="40"/>
                  </a:lnTo>
                  <a:lnTo>
                    <a:pt x="129" y="33"/>
                  </a:lnTo>
                  <a:lnTo>
                    <a:pt x="128" y="25"/>
                  </a:lnTo>
                  <a:lnTo>
                    <a:pt x="126" y="18"/>
                  </a:lnTo>
                  <a:lnTo>
                    <a:pt x="117" y="7"/>
                  </a:lnTo>
                  <a:lnTo>
                    <a:pt x="112" y="5"/>
                  </a:lnTo>
                  <a:close/>
                  <a:moveTo>
                    <a:pt x="45" y="4"/>
                  </a:moveTo>
                  <a:lnTo>
                    <a:pt x="35" y="4"/>
                  </a:lnTo>
                  <a:lnTo>
                    <a:pt x="50" y="11"/>
                  </a:lnTo>
                  <a:lnTo>
                    <a:pt x="55" y="16"/>
                  </a:lnTo>
                  <a:lnTo>
                    <a:pt x="71" y="18"/>
                  </a:lnTo>
                  <a:lnTo>
                    <a:pt x="75" y="14"/>
                  </a:lnTo>
                  <a:lnTo>
                    <a:pt x="59" y="14"/>
                  </a:lnTo>
                  <a:lnTo>
                    <a:pt x="53" y="9"/>
                  </a:lnTo>
                  <a:lnTo>
                    <a:pt x="45" y="4"/>
                  </a:lnTo>
                  <a:close/>
                  <a:moveTo>
                    <a:pt x="93" y="1"/>
                  </a:moveTo>
                  <a:lnTo>
                    <a:pt x="84" y="3"/>
                  </a:lnTo>
                  <a:lnTo>
                    <a:pt x="73" y="10"/>
                  </a:lnTo>
                  <a:lnTo>
                    <a:pt x="70" y="13"/>
                  </a:lnTo>
                  <a:lnTo>
                    <a:pt x="59" y="14"/>
                  </a:lnTo>
                  <a:lnTo>
                    <a:pt x="75" y="14"/>
                  </a:lnTo>
                  <a:lnTo>
                    <a:pt x="78" y="11"/>
                  </a:lnTo>
                  <a:lnTo>
                    <a:pt x="93" y="5"/>
                  </a:lnTo>
                  <a:lnTo>
                    <a:pt x="112" y="5"/>
                  </a:lnTo>
                  <a:lnTo>
                    <a:pt x="109" y="3"/>
                  </a:lnTo>
                  <a:lnTo>
                    <a:pt x="93" y="1"/>
                  </a:lnTo>
                  <a:close/>
                </a:path>
              </a:pathLst>
            </a:custGeom>
            <a:solidFill>
              <a:srgbClr val="BE332E"/>
            </a:solidFill>
            <a:ln w="9525">
              <a:noFill/>
            </a:ln>
          </p:spPr>
          <p:txBody>
            <a:bodyPr/>
            <a:lstStyle/>
            <a:p>
              <a:endParaRPr lang="zh-CN" altLang="en-US" sz="100"/>
            </a:p>
          </p:txBody>
        </p:sp>
        <p:sp>
          <p:nvSpPr>
            <p:cNvPr id="1073743023" name="任意多边形 1073743022"/>
            <p:cNvSpPr/>
            <p:nvPr/>
          </p:nvSpPr>
          <p:spPr>
            <a:xfrm>
              <a:off x="5068" y="2949"/>
              <a:ext cx="129" cy="130"/>
            </a:xfrm>
            <a:custGeom>
              <a:avLst/>
              <a:gdLst/>
              <a:ahLst/>
              <a:cxnLst/>
              <a:rect l="0" t="0" r="0" b="0"/>
              <a:pathLst>
                <a:path w="129" h="130">
                  <a:moveTo>
                    <a:pt x="129" y="31"/>
                  </a:moveTo>
                  <a:lnTo>
                    <a:pt x="93" y="1"/>
                  </a:lnTo>
                  <a:lnTo>
                    <a:pt x="84" y="3"/>
                  </a:lnTo>
                  <a:lnTo>
                    <a:pt x="77" y="7"/>
                  </a:lnTo>
                  <a:lnTo>
                    <a:pt x="73" y="10"/>
                  </a:lnTo>
                  <a:lnTo>
                    <a:pt x="70" y="13"/>
                  </a:lnTo>
                  <a:lnTo>
                    <a:pt x="65" y="13"/>
                  </a:lnTo>
                  <a:lnTo>
                    <a:pt x="59" y="14"/>
                  </a:lnTo>
                  <a:lnTo>
                    <a:pt x="53" y="9"/>
                  </a:lnTo>
                  <a:lnTo>
                    <a:pt x="47" y="5"/>
                  </a:lnTo>
                  <a:lnTo>
                    <a:pt x="38" y="0"/>
                  </a:lnTo>
                  <a:lnTo>
                    <a:pt x="25" y="0"/>
                  </a:lnTo>
                  <a:lnTo>
                    <a:pt x="15" y="6"/>
                  </a:lnTo>
                  <a:lnTo>
                    <a:pt x="3" y="20"/>
                  </a:lnTo>
                  <a:lnTo>
                    <a:pt x="0" y="37"/>
                  </a:lnTo>
                  <a:lnTo>
                    <a:pt x="4" y="56"/>
                  </a:lnTo>
                  <a:lnTo>
                    <a:pt x="46" y="117"/>
                  </a:lnTo>
                  <a:lnTo>
                    <a:pt x="63" y="129"/>
                  </a:lnTo>
                  <a:lnTo>
                    <a:pt x="65" y="129"/>
                  </a:lnTo>
                  <a:lnTo>
                    <a:pt x="114" y="81"/>
                  </a:lnTo>
                  <a:lnTo>
                    <a:pt x="129" y="35"/>
                  </a:lnTo>
                  <a:lnTo>
                    <a:pt x="129" y="33"/>
                  </a:lnTo>
                  <a:lnTo>
                    <a:pt x="129" y="31"/>
                  </a:lnTo>
                  <a:close/>
                </a:path>
              </a:pathLst>
            </a:custGeom>
            <a:noFill/>
            <a:ln w="12700" cap="flat" cmpd="sng">
              <a:solidFill>
                <a:srgbClr val="D2232A"/>
              </a:solidFill>
              <a:prstDash val="solid"/>
              <a:headEnd type="none" w="med" len="med"/>
              <a:tailEnd type="none" w="med" len="med"/>
            </a:ln>
          </p:spPr>
          <p:txBody>
            <a:bodyPr/>
            <a:lstStyle/>
            <a:p>
              <a:endParaRPr lang="zh-CN" altLang="en-US" sz="100"/>
            </a:p>
          </p:txBody>
        </p:sp>
        <p:sp>
          <p:nvSpPr>
            <p:cNvPr id="1073743024" name="任意多边形 1073743023"/>
            <p:cNvSpPr/>
            <p:nvPr/>
          </p:nvSpPr>
          <p:spPr>
            <a:xfrm>
              <a:off x="5072" y="2953"/>
              <a:ext cx="122" cy="121"/>
            </a:xfrm>
            <a:custGeom>
              <a:avLst/>
              <a:gdLst/>
              <a:ahLst/>
              <a:cxnLst/>
              <a:rect l="0" t="0" r="0" b="0"/>
              <a:pathLst>
                <a:path w="122" h="121">
                  <a:moveTo>
                    <a:pt x="120" y="37"/>
                  </a:moveTo>
                  <a:lnTo>
                    <a:pt x="82" y="106"/>
                  </a:lnTo>
                  <a:lnTo>
                    <a:pt x="59" y="121"/>
                  </a:lnTo>
                  <a:lnTo>
                    <a:pt x="58" y="120"/>
                  </a:lnTo>
                  <a:lnTo>
                    <a:pt x="11" y="69"/>
                  </a:lnTo>
                  <a:lnTo>
                    <a:pt x="0" y="36"/>
                  </a:lnTo>
                  <a:lnTo>
                    <a:pt x="2" y="19"/>
                  </a:lnTo>
                  <a:lnTo>
                    <a:pt x="12" y="6"/>
                  </a:lnTo>
                  <a:lnTo>
                    <a:pt x="20" y="1"/>
                  </a:lnTo>
                  <a:lnTo>
                    <a:pt x="31" y="0"/>
                  </a:lnTo>
                  <a:lnTo>
                    <a:pt x="40" y="4"/>
                  </a:lnTo>
                  <a:lnTo>
                    <a:pt x="46" y="7"/>
                  </a:lnTo>
                  <a:lnTo>
                    <a:pt x="51" y="12"/>
                  </a:lnTo>
                  <a:lnTo>
                    <a:pt x="58" y="13"/>
                  </a:lnTo>
                  <a:lnTo>
                    <a:pt x="67" y="14"/>
                  </a:lnTo>
                  <a:lnTo>
                    <a:pt x="74" y="7"/>
                  </a:lnTo>
                  <a:lnTo>
                    <a:pt x="82" y="4"/>
                  </a:lnTo>
                  <a:lnTo>
                    <a:pt x="89" y="1"/>
                  </a:lnTo>
                  <a:lnTo>
                    <a:pt x="98" y="1"/>
                  </a:lnTo>
                  <a:lnTo>
                    <a:pt x="105" y="4"/>
                  </a:lnTo>
                  <a:lnTo>
                    <a:pt x="112" y="8"/>
                  </a:lnTo>
                  <a:lnTo>
                    <a:pt x="118" y="14"/>
                  </a:lnTo>
                  <a:lnTo>
                    <a:pt x="120" y="22"/>
                  </a:lnTo>
                  <a:lnTo>
                    <a:pt x="121" y="27"/>
                  </a:lnTo>
                  <a:lnTo>
                    <a:pt x="121" y="32"/>
                  </a:lnTo>
                  <a:lnTo>
                    <a:pt x="120" y="37"/>
                  </a:lnTo>
                  <a:close/>
                </a:path>
              </a:pathLst>
            </a:custGeom>
            <a:noFill/>
            <a:ln w="12700" cap="flat" cmpd="sng">
              <a:solidFill>
                <a:srgbClr val="D2232A"/>
              </a:solidFill>
              <a:prstDash val="solid"/>
              <a:headEnd type="none" w="med" len="med"/>
              <a:tailEnd type="none" w="med" len="med"/>
            </a:ln>
          </p:spPr>
          <p:txBody>
            <a:bodyPr/>
            <a:lstStyle/>
            <a:p>
              <a:endParaRPr lang="zh-CN" altLang="en-US" sz="100"/>
            </a:p>
          </p:txBody>
        </p:sp>
        <p:pic>
          <p:nvPicPr>
            <p:cNvPr id="1073743025" name="图片 1073743024"/>
            <p:cNvPicPr>
              <a:picLocks noChangeAspect="1"/>
            </p:cNvPicPr>
            <p:nvPr/>
          </p:nvPicPr>
          <p:blipFill>
            <a:blip r:embed="rId6"/>
            <a:stretch>
              <a:fillRect/>
            </a:stretch>
          </p:blipFill>
          <p:spPr>
            <a:xfrm>
              <a:off x="4832" y="2551"/>
              <a:ext cx="279" cy="117"/>
            </a:xfrm>
            <a:prstGeom prst="rect">
              <a:avLst/>
            </a:prstGeom>
            <a:noFill/>
            <a:ln w="9525">
              <a:noFill/>
            </a:ln>
          </p:spPr>
        </p:pic>
        <p:sp>
          <p:nvSpPr>
            <p:cNvPr id="1073743026" name="任意多边形 1073743025"/>
            <p:cNvSpPr/>
            <p:nvPr/>
          </p:nvSpPr>
          <p:spPr>
            <a:xfrm>
              <a:off x="5238" y="2408"/>
              <a:ext cx="61" cy="13"/>
            </a:xfrm>
            <a:custGeom>
              <a:avLst/>
              <a:gdLst/>
              <a:ahLst/>
              <a:cxnLst/>
              <a:rect l="0" t="0" r="0" b="0"/>
              <a:pathLst>
                <a:path w="61" h="13">
                  <a:moveTo>
                    <a:pt x="60" y="0"/>
                  </a:moveTo>
                  <a:lnTo>
                    <a:pt x="38" y="13"/>
                  </a:lnTo>
                  <a:lnTo>
                    <a:pt x="26" y="10"/>
                  </a:lnTo>
                  <a:lnTo>
                    <a:pt x="14" y="7"/>
                  </a:lnTo>
                  <a:lnTo>
                    <a:pt x="0" y="2"/>
                  </a:lnTo>
                </a:path>
              </a:pathLst>
            </a:custGeom>
            <a:noFill/>
            <a:ln w="7201" cap="flat" cmpd="sng">
              <a:solidFill>
                <a:srgbClr val="231F20"/>
              </a:solidFill>
              <a:prstDash val="solid"/>
              <a:headEnd type="none" w="med" len="med"/>
              <a:tailEnd type="none" w="med" len="med"/>
            </a:ln>
          </p:spPr>
          <p:txBody>
            <a:bodyPr/>
            <a:lstStyle/>
            <a:p>
              <a:endParaRPr lang="zh-CN" altLang="en-US" sz="100"/>
            </a:p>
          </p:txBody>
        </p:sp>
        <p:pic>
          <p:nvPicPr>
            <p:cNvPr id="1073743027" name="图片 1073743026"/>
            <p:cNvPicPr>
              <a:picLocks noChangeAspect="1"/>
            </p:cNvPicPr>
            <p:nvPr/>
          </p:nvPicPr>
          <p:blipFill>
            <a:blip r:embed="rId7"/>
            <a:stretch>
              <a:fillRect/>
            </a:stretch>
          </p:blipFill>
          <p:spPr>
            <a:xfrm>
              <a:off x="5963" y="3245"/>
              <a:ext cx="338" cy="123"/>
            </a:xfrm>
            <a:prstGeom prst="rect">
              <a:avLst/>
            </a:prstGeom>
            <a:noFill/>
            <a:ln w="9525">
              <a:noFill/>
            </a:ln>
          </p:spPr>
        </p:pic>
        <p:sp>
          <p:nvSpPr>
            <p:cNvPr id="1073743028" name="任意多边形 1073743027"/>
            <p:cNvSpPr/>
            <p:nvPr/>
          </p:nvSpPr>
          <p:spPr>
            <a:xfrm>
              <a:off x="5014" y="2398"/>
              <a:ext cx="179" cy="115"/>
            </a:xfrm>
            <a:custGeom>
              <a:avLst/>
              <a:gdLst/>
              <a:ahLst/>
              <a:cxnLst/>
              <a:rect l="0" t="0" r="0" b="0"/>
              <a:pathLst>
                <a:path w="179" h="115">
                  <a:moveTo>
                    <a:pt x="0" y="0"/>
                  </a:moveTo>
                  <a:lnTo>
                    <a:pt x="45" y="92"/>
                  </a:lnTo>
                  <a:lnTo>
                    <a:pt x="179" y="114"/>
                  </a:lnTo>
                </a:path>
              </a:pathLst>
            </a:custGeom>
            <a:noFill/>
            <a:ln w="7201" cap="flat" cmpd="sng">
              <a:solidFill>
                <a:srgbClr val="231F20"/>
              </a:solidFill>
              <a:prstDash val="solid"/>
              <a:headEnd type="none" w="med" len="med"/>
              <a:tailEnd type="none" w="med" len="med"/>
            </a:ln>
          </p:spPr>
          <p:txBody>
            <a:bodyPr/>
            <a:lstStyle/>
            <a:p>
              <a:endParaRPr lang="zh-CN" altLang="en-US" sz="100"/>
            </a:p>
          </p:txBody>
        </p:sp>
        <p:sp>
          <p:nvSpPr>
            <p:cNvPr id="1073743029" name="任意多边形 1073743028"/>
            <p:cNvSpPr/>
            <p:nvPr/>
          </p:nvSpPr>
          <p:spPr>
            <a:xfrm>
              <a:off x="5348" y="3173"/>
              <a:ext cx="80" cy="56"/>
            </a:xfrm>
            <a:custGeom>
              <a:avLst/>
              <a:gdLst/>
              <a:ahLst/>
              <a:cxnLst/>
              <a:rect l="0" t="0" r="0" b="0"/>
              <a:pathLst>
                <a:path w="80" h="56">
                  <a:moveTo>
                    <a:pt x="80" y="0"/>
                  </a:moveTo>
                  <a:lnTo>
                    <a:pt x="57" y="26"/>
                  </a:lnTo>
                  <a:lnTo>
                    <a:pt x="31" y="43"/>
                  </a:lnTo>
                  <a:lnTo>
                    <a:pt x="9" y="53"/>
                  </a:lnTo>
                  <a:lnTo>
                    <a:pt x="0" y="55"/>
                  </a:lnTo>
                </a:path>
              </a:pathLst>
            </a:custGeom>
            <a:noFill/>
            <a:ln w="7201" cap="flat" cmpd="sng">
              <a:solidFill>
                <a:srgbClr val="231F20"/>
              </a:solidFill>
              <a:prstDash val="solid"/>
              <a:headEnd type="none" w="med" len="med"/>
              <a:tailEnd type="none" w="med" len="med"/>
            </a:ln>
          </p:spPr>
          <p:txBody>
            <a:bodyPr/>
            <a:lstStyle/>
            <a:p>
              <a:endParaRPr lang="zh-CN" altLang="en-US" sz="100"/>
            </a:p>
          </p:txBody>
        </p:sp>
        <p:sp>
          <p:nvSpPr>
            <p:cNvPr id="1073743030" name="任意多边形 1073743029"/>
            <p:cNvSpPr/>
            <p:nvPr/>
          </p:nvSpPr>
          <p:spPr>
            <a:xfrm>
              <a:off x="5208" y="3017"/>
              <a:ext cx="227" cy="119"/>
            </a:xfrm>
            <a:custGeom>
              <a:avLst/>
              <a:gdLst/>
              <a:ahLst/>
              <a:cxnLst/>
              <a:rect l="0" t="0" r="0" b="0"/>
              <a:pathLst>
                <a:path w="227" h="119">
                  <a:moveTo>
                    <a:pt x="0" y="25"/>
                  </a:moveTo>
                  <a:lnTo>
                    <a:pt x="62" y="115"/>
                  </a:lnTo>
                  <a:lnTo>
                    <a:pt x="74" y="118"/>
                  </a:lnTo>
                  <a:lnTo>
                    <a:pt x="133" y="91"/>
                  </a:lnTo>
                  <a:lnTo>
                    <a:pt x="227" y="17"/>
                  </a:lnTo>
                  <a:lnTo>
                    <a:pt x="227" y="0"/>
                  </a:lnTo>
                </a:path>
              </a:pathLst>
            </a:custGeom>
            <a:noFill/>
            <a:ln w="7201" cap="flat" cmpd="sng">
              <a:solidFill>
                <a:srgbClr val="231F20"/>
              </a:solidFill>
              <a:prstDash val="solid"/>
              <a:headEnd type="none" w="med" len="med"/>
              <a:tailEnd type="none" w="med" len="med"/>
            </a:ln>
          </p:spPr>
          <p:txBody>
            <a:bodyPr/>
            <a:lstStyle/>
            <a:p>
              <a:endParaRPr lang="zh-CN" altLang="en-US" sz="100"/>
            </a:p>
          </p:txBody>
        </p:sp>
        <p:sp>
          <p:nvSpPr>
            <p:cNvPr id="1073743031" name="直接连接符 1073743030"/>
            <p:cNvSpPr/>
            <p:nvPr/>
          </p:nvSpPr>
          <p:spPr>
            <a:xfrm>
              <a:off x="5267" y="2853"/>
              <a:ext cx="16" cy="20"/>
            </a:xfrm>
            <a:prstGeom prst="line">
              <a:avLst/>
            </a:prstGeom>
            <a:ln w="7201" cap="flat" cmpd="sng">
              <a:solidFill>
                <a:srgbClr val="231F20"/>
              </a:solidFill>
              <a:prstDash val="solid"/>
              <a:headEnd type="none" w="med" len="med"/>
              <a:tailEnd type="none" w="med" len="med"/>
            </a:ln>
          </p:spPr>
        </p:sp>
        <p:sp>
          <p:nvSpPr>
            <p:cNvPr id="1073743032" name="任意多边形 1073743031"/>
            <p:cNvSpPr/>
            <p:nvPr/>
          </p:nvSpPr>
          <p:spPr>
            <a:xfrm>
              <a:off x="4384" y="3397"/>
              <a:ext cx="63" cy="513"/>
            </a:xfrm>
            <a:custGeom>
              <a:avLst/>
              <a:gdLst/>
              <a:ahLst/>
              <a:cxnLst/>
              <a:rect l="0" t="0" r="0" b="0"/>
              <a:pathLst>
                <a:path w="63" h="513">
                  <a:moveTo>
                    <a:pt x="21" y="464"/>
                  </a:moveTo>
                  <a:lnTo>
                    <a:pt x="3" y="464"/>
                  </a:lnTo>
                  <a:lnTo>
                    <a:pt x="33" y="512"/>
                  </a:lnTo>
                  <a:lnTo>
                    <a:pt x="63" y="464"/>
                  </a:lnTo>
                  <a:lnTo>
                    <a:pt x="21" y="464"/>
                  </a:lnTo>
                  <a:lnTo>
                    <a:pt x="21" y="464"/>
                  </a:lnTo>
                  <a:close/>
                  <a:moveTo>
                    <a:pt x="63" y="464"/>
                  </a:moveTo>
                  <a:lnTo>
                    <a:pt x="45" y="464"/>
                  </a:lnTo>
                  <a:lnTo>
                    <a:pt x="45" y="464"/>
                  </a:lnTo>
                  <a:lnTo>
                    <a:pt x="63" y="464"/>
                  </a:lnTo>
                  <a:lnTo>
                    <a:pt x="63" y="464"/>
                  </a:lnTo>
                  <a:close/>
                  <a:moveTo>
                    <a:pt x="42" y="54"/>
                  </a:moveTo>
                  <a:lnTo>
                    <a:pt x="19" y="54"/>
                  </a:lnTo>
                  <a:lnTo>
                    <a:pt x="21" y="464"/>
                  </a:lnTo>
                  <a:lnTo>
                    <a:pt x="45" y="464"/>
                  </a:lnTo>
                  <a:lnTo>
                    <a:pt x="42" y="54"/>
                  </a:lnTo>
                  <a:close/>
                  <a:moveTo>
                    <a:pt x="30" y="0"/>
                  </a:moveTo>
                  <a:lnTo>
                    <a:pt x="0" y="54"/>
                  </a:lnTo>
                  <a:lnTo>
                    <a:pt x="19" y="54"/>
                  </a:lnTo>
                  <a:lnTo>
                    <a:pt x="19" y="53"/>
                  </a:lnTo>
                  <a:lnTo>
                    <a:pt x="60" y="53"/>
                  </a:lnTo>
                  <a:lnTo>
                    <a:pt x="30" y="0"/>
                  </a:lnTo>
                  <a:close/>
                  <a:moveTo>
                    <a:pt x="60" y="53"/>
                  </a:moveTo>
                  <a:lnTo>
                    <a:pt x="42" y="53"/>
                  </a:lnTo>
                  <a:lnTo>
                    <a:pt x="42" y="54"/>
                  </a:lnTo>
                  <a:lnTo>
                    <a:pt x="61" y="54"/>
                  </a:lnTo>
                  <a:lnTo>
                    <a:pt x="60" y="53"/>
                  </a:lnTo>
                  <a:close/>
                </a:path>
              </a:pathLst>
            </a:custGeom>
            <a:solidFill>
              <a:srgbClr val="30857F"/>
            </a:solidFill>
            <a:ln w="9525">
              <a:noFill/>
            </a:ln>
          </p:spPr>
          <p:txBody>
            <a:bodyPr/>
            <a:lstStyle/>
            <a:p>
              <a:endParaRPr lang="zh-CN" altLang="en-US" sz="100"/>
            </a:p>
          </p:txBody>
        </p:sp>
      </p:grpSp>
      <p:sp>
        <p:nvSpPr>
          <p:cNvPr id="6" name="文本框 5"/>
          <p:cNvSpPr txBox="1"/>
          <p:nvPr/>
        </p:nvSpPr>
        <p:spPr>
          <a:xfrm>
            <a:off x="1659907" y="4402174"/>
            <a:ext cx="1633919" cy="461665"/>
          </a:xfrm>
          <a:prstGeom prst="rect">
            <a:avLst/>
          </a:prstGeom>
          <a:solidFill>
            <a:schemeClr val="bg1"/>
          </a:solidFill>
        </p:spPr>
        <p:txBody>
          <a:bodyPr wrap="square" rtlCol="0">
            <a:spAutoFit/>
          </a:bodyPr>
          <a:lstStyle/>
          <a:p>
            <a:pPr algn="ctr"/>
            <a:r>
              <a:rPr lang="en-US" altLang="zh-CN" sz="1200" dirty="0">
                <a:solidFill>
                  <a:srgbClr val="FF0000"/>
                </a:solidFill>
              </a:rPr>
              <a:t>Cuff is wrapped too loosely</a:t>
            </a:r>
            <a:endParaRPr lang="zh-CN" altLang="en-US" sz="1200" dirty="0">
              <a:solidFill>
                <a:srgbClr val="FF0000"/>
              </a:solidFill>
            </a:endParaRPr>
          </a:p>
        </p:txBody>
      </p:sp>
      <p:sp>
        <p:nvSpPr>
          <p:cNvPr id="7" name="文本框 6"/>
          <p:cNvSpPr txBox="1"/>
          <p:nvPr/>
        </p:nvSpPr>
        <p:spPr>
          <a:xfrm>
            <a:off x="3710933" y="4409389"/>
            <a:ext cx="2072027" cy="461665"/>
          </a:xfrm>
          <a:prstGeom prst="rect">
            <a:avLst/>
          </a:prstGeom>
          <a:solidFill>
            <a:schemeClr val="bg1"/>
          </a:solidFill>
        </p:spPr>
        <p:txBody>
          <a:bodyPr wrap="square" rtlCol="0">
            <a:spAutoFit/>
          </a:bodyPr>
          <a:lstStyle/>
          <a:p>
            <a:pPr algn="ctr"/>
            <a:r>
              <a:rPr lang="en-US" altLang="zh-CN" sz="1200" dirty="0">
                <a:solidFill>
                  <a:srgbClr val="FF0000"/>
                </a:solidFill>
              </a:rPr>
              <a:t>Moving your body or talking during the measurement</a:t>
            </a:r>
            <a:endParaRPr lang="zh-CN" altLang="en-US" sz="1200" dirty="0">
              <a:solidFill>
                <a:srgbClr val="FF0000"/>
              </a:solidFill>
            </a:endParaRPr>
          </a:p>
        </p:txBody>
      </p:sp>
      <p:sp>
        <p:nvSpPr>
          <p:cNvPr id="9" name="文本框 8"/>
          <p:cNvSpPr txBox="1"/>
          <p:nvPr/>
        </p:nvSpPr>
        <p:spPr>
          <a:xfrm>
            <a:off x="6176013" y="4403151"/>
            <a:ext cx="1674665" cy="275590"/>
          </a:xfrm>
          <a:prstGeom prst="rect">
            <a:avLst/>
          </a:prstGeom>
          <a:solidFill>
            <a:schemeClr val="bg1"/>
          </a:solidFill>
        </p:spPr>
        <p:txBody>
          <a:bodyPr wrap="square" rtlCol="0">
            <a:spAutoFit/>
          </a:bodyPr>
          <a:lstStyle/>
          <a:p>
            <a:pPr algn="ctr"/>
            <a:r>
              <a:rPr lang="en-US" altLang="zh-CN" sz="1200" dirty="0">
                <a:solidFill>
                  <a:srgbClr val="FF0000"/>
                </a:solidFill>
              </a:rPr>
              <a:t>Leaning forward</a:t>
            </a:r>
            <a:endParaRPr lang="zh-CN" altLang="en-US" sz="1200" dirty="0">
              <a:solidFill>
                <a:srgbClr val="FF0000"/>
              </a:solidFill>
            </a:endParaRPr>
          </a:p>
        </p:txBody>
      </p:sp>
      <p:sp>
        <p:nvSpPr>
          <p:cNvPr id="10" name="文本框 9"/>
          <p:cNvSpPr txBox="1"/>
          <p:nvPr/>
        </p:nvSpPr>
        <p:spPr>
          <a:xfrm>
            <a:off x="728013" y="2555823"/>
            <a:ext cx="3031910" cy="405945"/>
          </a:xfrm>
          <a:prstGeom prst="rect">
            <a:avLst/>
          </a:prstGeom>
          <a:noFill/>
          <a:ln w="9525">
            <a:noFill/>
          </a:ln>
        </p:spPr>
        <p:txBody>
          <a:bodyPr wrap="square" rtlCol="0">
            <a:spAutoFit/>
          </a:bodyPr>
          <a:lstStyle/>
          <a:p>
            <a:pPr>
              <a:lnSpc>
                <a:spcPct val="200000"/>
              </a:lnSpc>
              <a:buClrTx/>
              <a:buSzTx/>
              <a:buFontTx/>
            </a:pPr>
            <a:r>
              <a:rPr lang="en-US" altLang="zh-CN" sz="1200" b="1" dirty="0">
                <a:solidFill>
                  <a:srgbClr val="FF0000"/>
                </a:solidFill>
                <a:latin typeface="阿里巴巴普惠体 R" panose="00020600040101010101" charset="-122"/>
                <a:ea typeface="阿里巴巴普惠体 R" panose="00020600040101010101" charset="-122"/>
                <a:sym typeface="+mn-ea"/>
              </a:rPr>
              <a:t>Incorrect measurement methods:</a:t>
            </a:r>
            <a:endParaRPr lang="zh-CN" sz="1200" b="1" dirty="0">
              <a:solidFill>
                <a:srgbClr val="FF0000"/>
              </a:solidFill>
              <a:latin typeface="阿里巴巴普惠体 R" panose="00020600040101010101" charset="-122"/>
              <a:ea typeface="阿里巴巴普惠体 R" panose="00020600040101010101" charset="-122"/>
              <a:sym typeface="+mn-ea"/>
            </a:endParaRPr>
          </a:p>
        </p:txBody>
      </p:sp>
      <p:sp>
        <p:nvSpPr>
          <p:cNvPr id="5" name="文本框 4"/>
          <p:cNvSpPr txBox="1"/>
          <p:nvPr/>
        </p:nvSpPr>
        <p:spPr>
          <a:xfrm>
            <a:off x="688036" y="277126"/>
            <a:ext cx="3071887" cy="369332"/>
          </a:xfrm>
          <a:prstGeom prst="rect">
            <a:avLst/>
          </a:prstGeom>
          <a:solidFill>
            <a:schemeClr val="accent1">
              <a:alpha val="51000"/>
            </a:schemeClr>
          </a:solidFill>
        </p:spPr>
        <p:txBody>
          <a:bodyPr wrap="square" rtlCol="0">
            <a:spAutoFit/>
          </a:bodyPr>
          <a:lstStyle/>
          <a:p>
            <a:r>
              <a:rPr lang="en-US" altLang="zh-CN" sz="1800" b="1" dirty="0"/>
              <a:t>Starting the measurement</a:t>
            </a:r>
            <a:endParaRPr lang="zh-CN" altLang="en-US" sz="1800" b="1" dirty="0"/>
          </a:p>
        </p:txBody>
      </p:sp>
      <p:sp>
        <p:nvSpPr>
          <p:cNvPr id="4" name="标题 3"/>
          <p:cNvSpPr>
            <a:spLocks noGrp="1"/>
          </p:cNvSpPr>
          <p:nvPr>
            <p:ph type="title"/>
          </p:nvPr>
        </p:nvSpPr>
        <p:spPr>
          <a:xfrm>
            <a:off x="6632357" y="1119522"/>
            <a:ext cx="1928227" cy="538271"/>
          </a:xfrm>
        </p:spPr>
        <p:txBody>
          <a:bodyPr/>
          <a:lstStyle/>
          <a:p>
            <a:pPr algn="l"/>
            <a:r>
              <a:rPr lang="en-US" altLang="zh-CN" sz="900" dirty="0">
                <a:solidFill>
                  <a:srgbClr val="0070C0"/>
                </a:solidFill>
              </a:rPr>
              <a:t>The center of the cuff should be at the same height as your heart.</a:t>
            </a:r>
            <a:endParaRPr lang="zh-CN" altLang="en-US" sz="900" dirty="0">
              <a:solidFill>
                <a:srgbClr val="0070C0"/>
              </a:solidFill>
            </a:endParaRPr>
          </a:p>
        </p:txBody>
      </p:sp>
      <p:sp>
        <p:nvSpPr>
          <p:cNvPr id="12" name="标题 3"/>
          <p:cNvSpPr txBox="1"/>
          <p:nvPr/>
        </p:nvSpPr>
        <p:spPr>
          <a:xfrm>
            <a:off x="6641739" y="554285"/>
            <a:ext cx="2034717" cy="538271"/>
          </a:xfrm>
          <a:prstGeom prst="rect">
            <a:avLst/>
          </a:prstGeom>
          <a:noFill/>
          <a:ln w="9525">
            <a:noFill/>
          </a:ln>
        </p:spPr>
        <p:txBody>
          <a:bodyPr anchor="ctr" anchorCtr="0"/>
          <a:lst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a:lstStyle>
          <a:p>
            <a:pPr algn="l"/>
            <a:r>
              <a:rPr lang="en-US" altLang="zh-CN" sz="900" dirty="0">
                <a:solidFill>
                  <a:srgbClr val="0070C0"/>
                </a:solidFill>
              </a:rPr>
              <a:t>Remove any thick clothing on the arm to be measured and expose your bare arm or wear thin clothing.</a:t>
            </a:r>
            <a:endParaRPr lang="zh-CN" altLang="en-US" sz="900" dirty="0">
              <a:solidFill>
                <a:srgbClr val="0070C0"/>
              </a:solidFill>
            </a:endParaRPr>
          </a:p>
        </p:txBody>
      </p:sp>
      <p:cxnSp>
        <p:nvCxnSpPr>
          <p:cNvPr id="14" name="直接箭头连接符 13"/>
          <p:cNvCxnSpPr/>
          <p:nvPr/>
        </p:nvCxnSpPr>
        <p:spPr>
          <a:xfrm>
            <a:off x="6385536" y="1376514"/>
            <a:ext cx="1622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p:cNvCxnSpPr/>
          <p:nvPr/>
        </p:nvCxnSpPr>
        <p:spPr>
          <a:xfrm>
            <a:off x="6435010" y="823421"/>
            <a:ext cx="1622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直接箭头连接符 35"/>
          <p:cNvCxnSpPr/>
          <p:nvPr/>
        </p:nvCxnSpPr>
        <p:spPr>
          <a:xfrm flipH="1">
            <a:off x="3427471" y="1995686"/>
            <a:ext cx="1592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标题 3"/>
          <p:cNvSpPr txBox="1"/>
          <p:nvPr/>
        </p:nvSpPr>
        <p:spPr>
          <a:xfrm>
            <a:off x="1305834" y="1712863"/>
            <a:ext cx="2105342" cy="538271"/>
          </a:xfrm>
          <a:prstGeom prst="rect">
            <a:avLst/>
          </a:prstGeom>
          <a:noFill/>
          <a:ln w="9525">
            <a:noFill/>
          </a:ln>
        </p:spPr>
        <p:txBody>
          <a:bodyPr anchor="ctr" anchorCtr="0"/>
          <a:lst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a:lstStyle>
          <a:p>
            <a:pPr algn="r"/>
            <a:r>
              <a:rPr lang="en-US" altLang="zh-CN" sz="900" b="0" i="0" dirty="0">
                <a:solidFill>
                  <a:srgbClr val="0070C0"/>
                </a:solidFill>
                <a:effectLst/>
              </a:rPr>
              <a:t>Sitting upright in a chair, the ideal height difference between </a:t>
            </a:r>
            <a:r>
              <a:rPr lang="en-US" altLang="zh-CN" sz="900" dirty="0">
                <a:solidFill>
                  <a:srgbClr val="0070C0"/>
                </a:solidFill>
              </a:rPr>
              <a:t>the</a:t>
            </a:r>
            <a:r>
              <a:rPr lang="en-US" altLang="zh-CN" sz="900" b="0" i="0" dirty="0">
                <a:solidFill>
                  <a:srgbClr val="0070C0"/>
                </a:solidFill>
                <a:effectLst/>
              </a:rPr>
              <a:t> table and the chair is 25 to 30 centimeters</a:t>
            </a:r>
            <a:endParaRPr lang="zh-CN" altLang="en-US" sz="900" dirty="0">
              <a:solidFill>
                <a:srgbClr val="0070C0"/>
              </a:solidFill>
            </a:endParaRPr>
          </a:p>
        </p:txBody>
      </p:sp>
    </p:spTree>
    <p:custDataLst>
      <p:tags r:id="rId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9620" y="1563136"/>
            <a:ext cx="97791" cy="154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 name="矩形 3"/>
          <p:cNvSpPr/>
          <p:nvPr/>
        </p:nvSpPr>
        <p:spPr>
          <a:xfrm>
            <a:off x="899620" y="1923289"/>
            <a:ext cx="97791" cy="154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5" name="矩形 4"/>
          <p:cNvSpPr/>
          <p:nvPr/>
        </p:nvSpPr>
        <p:spPr>
          <a:xfrm>
            <a:off x="899620" y="2211792"/>
            <a:ext cx="97791" cy="154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9" name="矩形 8"/>
          <p:cNvSpPr/>
          <p:nvPr/>
        </p:nvSpPr>
        <p:spPr>
          <a:xfrm>
            <a:off x="1407450" y="2368901"/>
            <a:ext cx="97791" cy="154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2" name="文本框 11"/>
          <p:cNvSpPr txBox="1"/>
          <p:nvPr/>
        </p:nvSpPr>
        <p:spPr>
          <a:xfrm>
            <a:off x="467544" y="268550"/>
            <a:ext cx="3168496" cy="369332"/>
          </a:xfrm>
          <a:prstGeom prst="rect">
            <a:avLst/>
          </a:prstGeom>
          <a:solidFill>
            <a:schemeClr val="accent1">
              <a:alpha val="51000"/>
            </a:schemeClr>
          </a:solidFill>
        </p:spPr>
        <p:txBody>
          <a:bodyPr wrap="square" rtlCol="0">
            <a:spAutoFit/>
          </a:bodyPr>
          <a:lstStyle/>
          <a:p>
            <a:r>
              <a:rPr lang="en-US" altLang="zh-CN" sz="1800" b="1" dirty="0"/>
              <a:t>Starting the measurement</a:t>
            </a:r>
            <a:endParaRPr lang="zh-CN" altLang="en-US" sz="1800" b="1" dirty="0"/>
          </a:p>
        </p:txBody>
      </p:sp>
      <p:sp>
        <p:nvSpPr>
          <p:cNvPr id="6" name="文本框 5"/>
          <p:cNvSpPr txBox="1"/>
          <p:nvPr/>
        </p:nvSpPr>
        <p:spPr>
          <a:xfrm>
            <a:off x="395536" y="771550"/>
            <a:ext cx="8208912" cy="39708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l">
              <a:lnSpc>
                <a:spcPct val="150000"/>
              </a:lnSpc>
              <a:buClrTx/>
              <a:buSzTx/>
              <a:buFontTx/>
            </a:pPr>
            <a:r>
              <a:rPr lang="en-US" altLang="zh-CN" sz="1200" b="1" dirty="0">
                <a:solidFill>
                  <a:srgbClr val="FF0000"/>
                </a:solidFill>
                <a:latin typeface="+mj-lt"/>
                <a:cs typeface="宋体" panose="02010600030101010101" pitchFamily="2" charset="-122"/>
                <a:sym typeface="+mn-ea"/>
              </a:rPr>
              <a:t>Before wrapping the cuff for measurement, pay attention to the following points:</a:t>
            </a:r>
            <a:endParaRPr lang="en-US" altLang="zh-CN" sz="1200" b="1" dirty="0">
              <a:solidFill>
                <a:srgbClr val="FF0000"/>
              </a:solidFill>
              <a:latin typeface="+mj-lt"/>
              <a:cs typeface="宋体" panose="02010600030101010101" pitchFamily="2" charset="-122"/>
              <a:sym typeface="+mn-ea"/>
            </a:endParaRPr>
          </a:p>
          <a:p>
            <a:pPr lvl="0" algn="l">
              <a:lnSpc>
                <a:spcPct val="150000"/>
              </a:lnSpc>
              <a:buClrTx/>
              <a:buSzTx/>
              <a:buFontTx/>
            </a:pPr>
            <a:r>
              <a:rPr lang="en-US" altLang="zh-CN" sz="1000" dirty="0">
                <a:latin typeface="+mj-lt"/>
                <a:cs typeface="宋体" panose="02010600030101010101" pitchFamily="2" charset="-122"/>
                <a:sym typeface="+mn-ea"/>
              </a:rPr>
              <a:t>Both left and right arms can be measured, but the measurement results may vary between the two arms due to personal conditions. Therefore, please use the same arm for measurement every time.</a:t>
            </a:r>
            <a:endParaRPr lang="zh-CN" altLang="en-US" sz="1000" dirty="0">
              <a:latin typeface="+mj-lt"/>
              <a:cs typeface="宋体" panose="02010600030101010101" pitchFamily="2" charset="-122"/>
              <a:sym typeface="+mn-ea"/>
            </a:endParaRPr>
          </a:p>
          <a:p>
            <a:pPr marL="285750" lvl="0" indent="-285750" algn="l">
              <a:lnSpc>
                <a:spcPct val="150000"/>
              </a:lnSpc>
              <a:buClrTx/>
              <a:buSzTx/>
              <a:buFont typeface="Arial" panose="020B0604020202020204" pitchFamily="34" charset="0"/>
              <a:buChar char="•"/>
            </a:pPr>
            <a:r>
              <a:rPr lang="en-US" altLang="zh-CN" sz="1000" dirty="0">
                <a:latin typeface="+mj-lt"/>
                <a:cs typeface="宋体" panose="02010600030101010101" pitchFamily="2" charset="-122"/>
                <a:sym typeface="+mn-ea"/>
              </a:rPr>
              <a:t>Measure your bare arm or wear close-fitting thin clothing.</a:t>
            </a:r>
            <a:endParaRPr lang="zh-CN" altLang="en-US" sz="1000" dirty="0">
              <a:latin typeface="+mj-lt"/>
              <a:cs typeface="宋体" panose="02010600030101010101" pitchFamily="2" charset="-122"/>
              <a:sym typeface="+mn-ea"/>
            </a:endParaRPr>
          </a:p>
          <a:p>
            <a:pPr marL="285750" lvl="0" indent="-285750" algn="l">
              <a:lnSpc>
                <a:spcPct val="150000"/>
              </a:lnSpc>
              <a:buClrTx/>
              <a:buSzTx/>
              <a:buFont typeface="Arial" panose="020B0604020202020204" pitchFamily="34" charset="0"/>
              <a:buChar char="•"/>
            </a:pPr>
            <a:r>
              <a:rPr lang="en-US" altLang="zh-CN" sz="1000" dirty="0">
                <a:latin typeface="+mj-lt"/>
                <a:cs typeface="宋体" panose="02010600030101010101" pitchFamily="2" charset="-122"/>
                <a:sym typeface="+mn-ea"/>
              </a:rPr>
              <a:t>Measure in a room with a suitable temperature.</a:t>
            </a:r>
            <a:endParaRPr lang="zh-CN" altLang="en-US" sz="1000" dirty="0">
              <a:latin typeface="+mj-lt"/>
              <a:cs typeface="宋体" panose="02010600030101010101" pitchFamily="2" charset="-122"/>
              <a:sym typeface="+mn-ea"/>
            </a:endParaRPr>
          </a:p>
          <a:p>
            <a:pPr marL="285750" lvl="0" indent="-285750" algn="l">
              <a:lnSpc>
                <a:spcPct val="150000"/>
              </a:lnSpc>
              <a:buClrTx/>
              <a:buSzTx/>
              <a:buFont typeface="Arial" panose="020B0604020202020204" pitchFamily="34" charset="0"/>
              <a:buChar char="•"/>
            </a:pPr>
            <a:r>
              <a:rPr lang="en-US" altLang="zh-CN" sz="1000" dirty="0">
                <a:latin typeface="+mj-lt"/>
                <a:cs typeface="宋体" panose="02010600030101010101" pitchFamily="2" charset="-122"/>
                <a:sym typeface="+mn-ea"/>
              </a:rPr>
              <a:t>Do not roll up your sleeves for measurement when wearing thick clothing. Take off your clothing and then measure.</a:t>
            </a:r>
            <a:endParaRPr lang="en-US" altLang="zh-CN" sz="1000" dirty="0">
              <a:latin typeface="+mj-lt"/>
              <a:cs typeface="宋体" panose="02010600030101010101" pitchFamily="2" charset="-122"/>
              <a:sym typeface="+mn-ea"/>
            </a:endParaRPr>
          </a:p>
          <a:p>
            <a:pPr marL="285750" lvl="0" indent="-285750" algn="l">
              <a:lnSpc>
                <a:spcPct val="150000"/>
              </a:lnSpc>
              <a:buClrTx/>
              <a:buSzTx/>
              <a:buFont typeface="Arial" panose="020B0604020202020204" pitchFamily="34" charset="0"/>
              <a:buChar char="•"/>
            </a:pPr>
            <a:r>
              <a:rPr lang="en-US" altLang="zh-CN" sz="1000" dirty="0">
                <a:latin typeface="+mj-lt"/>
                <a:cs typeface="宋体" panose="02010600030101010101" pitchFamily="2" charset="-122"/>
                <a:sym typeface="+mn-ea"/>
              </a:rPr>
              <a:t>Do not use too much force during measurement to avoid excessive pressure that may damage blood vessels.</a:t>
            </a:r>
            <a:endParaRPr lang="zh-CN" altLang="en-US" sz="1000" dirty="0">
              <a:latin typeface="+mj-lt"/>
              <a:cs typeface="宋体" panose="02010600030101010101" pitchFamily="2" charset="-122"/>
              <a:sym typeface="+mn-ea"/>
            </a:endParaRPr>
          </a:p>
          <a:p>
            <a:pPr lvl="0" algn="l">
              <a:lnSpc>
                <a:spcPct val="150000"/>
              </a:lnSpc>
              <a:buClrTx/>
              <a:buSzTx/>
              <a:buFontTx/>
            </a:pPr>
            <a:r>
              <a:rPr lang="zh-CN" altLang="en-US" sz="1200" b="1" dirty="0">
                <a:solidFill>
                  <a:srgbClr val="0070C0"/>
                </a:solidFill>
                <a:latin typeface="宋体" panose="02010600030101010101" pitchFamily="2" charset="-122"/>
                <a:cs typeface="宋体" panose="02010600030101010101" pitchFamily="2" charset="-122"/>
                <a:sym typeface="+mn-ea"/>
              </a:rPr>
              <a:t>② </a:t>
            </a:r>
            <a:r>
              <a:rPr lang="en-US" altLang="zh-CN" sz="1600" b="1" dirty="0">
                <a:solidFill>
                  <a:srgbClr val="0070C0"/>
                </a:solidFill>
                <a:latin typeface="+mj-lt"/>
                <a:ea typeface="阿里巴巴普惠体 R" panose="00020600040101010101"/>
                <a:cs typeface="宋体" panose="02010600030101010101" pitchFamily="2" charset="-122"/>
                <a:sym typeface="+mn-ea"/>
              </a:rPr>
              <a:t>Press the button on the device to start the automatic measurement.</a:t>
            </a:r>
            <a:endParaRPr lang="zh-CN" altLang="en-US" sz="1600" b="1" dirty="0">
              <a:solidFill>
                <a:srgbClr val="0070C0"/>
              </a:solidFill>
              <a:latin typeface="+mj-lt"/>
              <a:ea typeface="阿里巴巴普惠体 R" panose="00020600040101010101"/>
              <a:cs typeface="宋体" panose="02010600030101010101" pitchFamily="2" charset="-122"/>
              <a:sym typeface="+mn-ea"/>
            </a:endParaRPr>
          </a:p>
          <a:p>
            <a:pPr lvl="0" algn="l">
              <a:lnSpc>
                <a:spcPct val="150000"/>
              </a:lnSpc>
              <a:buClrTx/>
              <a:buSzTx/>
              <a:buFontTx/>
            </a:pPr>
            <a:r>
              <a:rPr lang="en-US" altLang="zh-CN" sz="1000" dirty="0">
                <a:latin typeface="+mj-lt"/>
                <a:cs typeface="宋体" panose="02010600030101010101" pitchFamily="2" charset="-122"/>
                <a:sym typeface="+mn-ea"/>
              </a:rPr>
              <a:t>    </a:t>
            </a:r>
            <a:r>
              <a:rPr lang="zh-CN" altLang="en-US" sz="1000" dirty="0">
                <a:latin typeface="+mj-lt"/>
                <a:cs typeface="宋体" panose="02010600030101010101" pitchFamily="2" charset="-122"/>
                <a:sym typeface="+mn-ea"/>
              </a:rPr>
              <a:t>a) </a:t>
            </a:r>
            <a:r>
              <a:rPr lang="en-US" altLang="zh-CN" sz="1000" dirty="0">
                <a:latin typeface="+mj-lt"/>
                <a:cs typeface="宋体" panose="02010600030101010101" pitchFamily="2" charset="-122"/>
                <a:sym typeface="+mn-ea"/>
              </a:rPr>
              <a:t>During the measurement, please maintain a natural posture, do not move your body, and remain calm.</a:t>
            </a:r>
            <a:endParaRPr lang="zh-CN" altLang="en-US" sz="1000" dirty="0">
              <a:latin typeface="+mj-lt"/>
              <a:cs typeface="宋体" panose="02010600030101010101" pitchFamily="2" charset="-122"/>
              <a:sym typeface="+mn-ea"/>
            </a:endParaRPr>
          </a:p>
          <a:p>
            <a:pPr lvl="0" algn="l">
              <a:lnSpc>
                <a:spcPct val="150000"/>
              </a:lnSpc>
              <a:buClrTx/>
              <a:buSzTx/>
              <a:buFontTx/>
            </a:pPr>
            <a:r>
              <a:rPr lang="en-US" altLang="zh-CN" sz="1000" dirty="0">
                <a:latin typeface="+mj-lt"/>
                <a:cs typeface="宋体" panose="02010600030101010101" pitchFamily="2" charset="-122"/>
                <a:sym typeface="+mn-ea"/>
              </a:rPr>
              <a:t>    </a:t>
            </a:r>
            <a:r>
              <a:rPr lang="zh-CN" altLang="en-US" sz="1000" dirty="0">
                <a:latin typeface="+mj-lt"/>
                <a:cs typeface="宋体" panose="02010600030101010101" pitchFamily="2" charset="-122"/>
                <a:sym typeface="+mn-ea"/>
              </a:rPr>
              <a:t>b) </a:t>
            </a:r>
            <a:r>
              <a:rPr lang="en-US" altLang="zh-CN" sz="1000" dirty="0">
                <a:latin typeface="+mj-lt"/>
                <a:cs typeface="宋体" panose="02010600030101010101" pitchFamily="2" charset="-122"/>
                <a:sym typeface="+mn-ea"/>
              </a:rPr>
              <a:t>Do not touch the cuff during the measurement.</a:t>
            </a:r>
            <a:endParaRPr lang="zh-CN" altLang="en-US" sz="1000" dirty="0">
              <a:latin typeface="+mj-lt"/>
              <a:cs typeface="宋体" panose="02010600030101010101" pitchFamily="2" charset="-122"/>
              <a:sym typeface="+mn-ea"/>
            </a:endParaRPr>
          </a:p>
          <a:p>
            <a:pPr lvl="0" algn="l">
              <a:lnSpc>
                <a:spcPct val="150000"/>
              </a:lnSpc>
              <a:buClrTx/>
              <a:buSzTx/>
              <a:buFontTx/>
            </a:pPr>
            <a:r>
              <a:rPr lang="en-US" altLang="zh-CN" sz="1000" dirty="0">
                <a:latin typeface="+mj-lt"/>
                <a:cs typeface="宋体" panose="02010600030101010101" pitchFamily="2" charset="-122"/>
                <a:sym typeface="+mn-ea"/>
              </a:rPr>
              <a:t>    </a:t>
            </a:r>
            <a:r>
              <a:rPr lang="zh-CN" altLang="en-US" sz="1000" dirty="0">
                <a:latin typeface="+mj-lt"/>
                <a:cs typeface="宋体" panose="02010600030101010101" pitchFamily="2" charset="-122"/>
                <a:sym typeface="+mn-ea"/>
              </a:rPr>
              <a:t>c) </a:t>
            </a:r>
            <a:r>
              <a:rPr lang="en-US" altLang="zh-CN" sz="1000" dirty="0">
                <a:latin typeface="+mj-lt"/>
                <a:cs typeface="宋体" panose="02010600030101010101" pitchFamily="2" charset="-122"/>
                <a:sym typeface="+mn-ea"/>
              </a:rPr>
              <a:t>If you want to rewrap the cuff, stop the measurement first.</a:t>
            </a:r>
            <a:endParaRPr lang="zh-CN" altLang="en-US" sz="1000" dirty="0">
              <a:latin typeface="+mj-lt"/>
              <a:cs typeface="宋体" panose="02010600030101010101" pitchFamily="2" charset="-122"/>
              <a:sym typeface="+mn-ea"/>
            </a:endParaRPr>
          </a:p>
          <a:p>
            <a:pPr lvl="0" algn="l">
              <a:lnSpc>
                <a:spcPct val="150000"/>
              </a:lnSpc>
              <a:buClrTx/>
              <a:buSzTx/>
              <a:buFontTx/>
            </a:pPr>
            <a:r>
              <a:rPr lang="en-US" altLang="zh-CN" sz="1000" dirty="0">
                <a:latin typeface="+mj-lt"/>
                <a:cs typeface="宋体" panose="02010600030101010101" pitchFamily="2" charset="-122"/>
                <a:sym typeface="+mn-ea"/>
              </a:rPr>
              <a:t>    </a:t>
            </a:r>
            <a:r>
              <a:rPr lang="zh-CN" altLang="en-US" sz="1000" dirty="0">
                <a:latin typeface="+mj-lt"/>
                <a:cs typeface="宋体" panose="02010600030101010101" pitchFamily="2" charset="-122"/>
                <a:sym typeface="+mn-ea"/>
              </a:rPr>
              <a:t>d) </a:t>
            </a:r>
            <a:r>
              <a:rPr lang="en-US" altLang="zh-CN" sz="1000" dirty="0">
                <a:latin typeface="+mj-lt"/>
                <a:cs typeface="宋体" panose="02010600030101010101" pitchFamily="2" charset="-122"/>
                <a:sym typeface="+mn-ea"/>
              </a:rPr>
              <a:t>If you want to stop the measurement, press the button and the air in the cuff will be released.</a:t>
            </a:r>
            <a:endParaRPr lang="zh-CN" altLang="en-US" sz="1000" dirty="0">
              <a:latin typeface="+mj-lt"/>
              <a:cs typeface="宋体" panose="02010600030101010101" pitchFamily="2" charset="-122"/>
              <a:sym typeface="+mn-ea"/>
            </a:endParaRPr>
          </a:p>
          <a:p>
            <a:pPr lvl="0" algn="l">
              <a:lnSpc>
                <a:spcPct val="150000"/>
              </a:lnSpc>
              <a:buClrTx/>
              <a:buSzTx/>
              <a:buFontTx/>
            </a:pPr>
            <a:r>
              <a:rPr lang="en-US" altLang="zh-CN" sz="1000" dirty="0">
                <a:latin typeface="+mj-lt"/>
                <a:cs typeface="宋体" panose="02010600030101010101" pitchFamily="2" charset="-122"/>
                <a:sym typeface="+mn-ea"/>
              </a:rPr>
              <a:t>    </a:t>
            </a:r>
            <a:r>
              <a:rPr lang="zh-CN" altLang="en-US" sz="1000" dirty="0">
                <a:latin typeface="+mj-lt"/>
                <a:cs typeface="宋体" panose="02010600030101010101" pitchFamily="2" charset="-122"/>
                <a:sym typeface="+mn-ea"/>
              </a:rPr>
              <a:t>e) </a:t>
            </a:r>
            <a:r>
              <a:rPr lang="en-US" altLang="zh-CN" sz="1000" dirty="0">
                <a:latin typeface="+mj-lt"/>
                <a:cs typeface="宋体" panose="02010600030101010101" pitchFamily="2" charset="-122"/>
                <a:sym typeface="+mn-ea"/>
              </a:rPr>
              <a:t>If the pressure is insufficient, the screen will display an error message. Adjust the cuff and remeasure.</a:t>
            </a:r>
            <a:endParaRPr lang="zh-CN" altLang="en-US" sz="1000" dirty="0">
              <a:latin typeface="+mj-lt"/>
              <a:cs typeface="宋体" panose="02010600030101010101" pitchFamily="2" charset="-122"/>
              <a:sym typeface="+mn-ea"/>
            </a:endParaRPr>
          </a:p>
          <a:p>
            <a:pPr lvl="0" algn="l">
              <a:lnSpc>
                <a:spcPct val="150000"/>
              </a:lnSpc>
              <a:buClrTx/>
              <a:buSzTx/>
              <a:buFontTx/>
            </a:pPr>
            <a:r>
              <a:rPr lang="zh-CN" altLang="en-US" sz="1200" b="1" dirty="0">
                <a:solidFill>
                  <a:srgbClr val="0070C0"/>
                </a:solidFill>
                <a:latin typeface="宋体" panose="02010600030101010101" pitchFamily="2" charset="-122"/>
                <a:cs typeface="宋体" panose="02010600030101010101" pitchFamily="2" charset="-122"/>
                <a:sym typeface="+mn-ea"/>
              </a:rPr>
              <a:t>③ </a:t>
            </a:r>
            <a:r>
              <a:rPr lang="en-US" altLang="zh-CN" sz="1600" b="1" dirty="0">
                <a:solidFill>
                  <a:srgbClr val="0070C0"/>
                </a:solidFill>
                <a:latin typeface="+mj-lt"/>
                <a:cs typeface="宋体" panose="02010600030101010101" pitchFamily="2" charset="-122"/>
                <a:sym typeface="+mn-ea"/>
              </a:rPr>
              <a:t>After the measurement is complete, the screen will display the measurement result. </a:t>
            </a:r>
            <a:endParaRPr lang="zh-CN" altLang="en-US" sz="1600" b="1" dirty="0">
              <a:solidFill>
                <a:srgbClr val="FFC000"/>
              </a:solidFill>
              <a:latin typeface="+mj-lt"/>
              <a:cs typeface="宋体" panose="02010600030101010101" pitchFamily="2" charset="-122"/>
              <a:sym typeface="+mn-ea"/>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11344_1*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3"/>
  <p:tag name="KSO_WM_UNIT_DEC_AREA_ID" val="dcf6190cc3fb4603b3beb17b2203481f"/>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6d301cad84a4fa6afc28d43a4aa86bb"/>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98a70ac9adf649cf8315b986ec1fa18f"/>
  <p:tag name="KSO_WM_UNIT_DECORATE_INFO" val=""/>
  <p:tag name="KSO_WM_UNIT_SM_LIMIT_TYPE" val=""/>
  <p:tag name="KSO_WM_CHIP_FILLAREA_FILL_RULE" val="{&quot;fill_align&quot;:&quot;cm&quot;,&quot;fill_effect&quot;:[],&quot;fill_mode&quot;:&quot;full&quot;,&quot;sacle_strategy&quot;:&quot;stretch&quot;}"/>
  <p:tag name="KSO_WM_ASSEMBLE_CHIP_INDEX" val="d873b608bc554dec8e213e48d706c73f"/>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i*1_6_1"/>
  <p:tag name="KSO_WM_TEMPLATE_CATEGORY" val="custom"/>
  <p:tag name="KSO_WM_TEMPLATE_INDEX" val="20204317"/>
  <p:tag name="KSO_WM_UNIT_LAYERLEVEL" val="1_1_1"/>
  <p:tag name="KSO_WM_TAG_VERSION" val="1.0"/>
  <p:tag name="KSO_WM_BEAUTIFY_FLAG" val="#wm#"/>
  <p:tag name="KSO_WM_DIAGRAM_GROUP_CODE" val="l1-1"/>
  <p:tag name="KSO_WM_UNIT_TYPE" val="l_h_i"/>
  <p:tag name="KSO_WM_UNIT_INDEX" val="1_6_1"/>
  <p:tag name="KSO_WM_CHIP_GROUPID" val="5f7087080ff15d9a40ebdc94"/>
  <p:tag name="KSO_WM_CHIP_XID" val="5f7087080ff15d9a40ebdc99"/>
  <p:tag name="KSO_WM_UNIT_DEC_AREA_ID" val="69c50144a6e945259bfcf2a6a32b04a5"/>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i*1_1_2"/>
  <p:tag name="KSO_WM_TEMPLATE_CATEGORY" val="custom"/>
  <p:tag name="KSO_WM_TEMPLATE_INDEX" val="20204317"/>
  <p:tag name="KSO_WM_UNIT_LAYERLEVEL" val="1_1_1"/>
  <p:tag name="KSO_WM_TAG_VERSION" val="1.0"/>
  <p:tag name="KSO_WM_BEAUTIFY_FLAG" val="#wm#"/>
  <p:tag name="KSO_WM_DIAGRAM_GROUP_CODE" val="l1-1"/>
  <p:tag name="KSO_WM_UNIT_SUBTYPE" val="d"/>
  <p:tag name="KSO_WM_UNIT_TYPE" val="l_h_i"/>
  <p:tag name="KSO_WM_UNIT_INDEX" val="1_1_2"/>
  <p:tag name="KSO_WM_CHIP_GROUPID" val="5f7087080ff15d9a40ebdc94"/>
  <p:tag name="KSO_WM_CHIP_XID" val="5f7087080ff15d9a40ebdc99"/>
  <p:tag name="KSO_WM_UNIT_DEC_AREA_ID" val="471f063aa916413c95c7339408f0cd10"/>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TEXT_FILL_FORE_SCHEMECOLOR_INDEX_BRIGHTNESS" val="0"/>
  <p:tag name="KSO_WM_UNIT_TEXT_FILL_FORE_SCHEMECOLOR_INDEX" val="14"/>
  <p:tag name="KSO_WM_UNIT_TEXT_FILL_TYPE" val="1"/>
  <p:tag name="KSO_WM_UNIT_VALUE" val="2"/>
  <p:tag name="KSO_WM_UNIT_USESOURCEFORMAT_APPLY"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i*1_2_2"/>
  <p:tag name="KSO_WM_TEMPLATE_CATEGORY" val="custom"/>
  <p:tag name="KSO_WM_TEMPLATE_INDEX" val="20204317"/>
  <p:tag name="KSO_WM_UNIT_LAYERLEVEL" val="1_1_1"/>
  <p:tag name="KSO_WM_TAG_VERSION" val="1.0"/>
  <p:tag name="KSO_WM_BEAUTIFY_FLAG" val="#wm#"/>
  <p:tag name="KSO_WM_DIAGRAM_GROUP_CODE" val="l1-1"/>
  <p:tag name="KSO_WM_UNIT_SUBTYPE" val="d"/>
  <p:tag name="KSO_WM_UNIT_TYPE" val="l_h_i"/>
  <p:tag name="KSO_WM_UNIT_INDEX" val="1_2_2"/>
  <p:tag name="KSO_WM_CHIP_GROUPID" val="5f7087080ff15d9a40ebdc94"/>
  <p:tag name="KSO_WM_CHIP_XID" val="5f7087080ff15d9a40ebdc99"/>
  <p:tag name="KSO_WM_UNIT_DEC_AREA_ID" val="b34040d8c6f94fe09e82c6387b1b0d78"/>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TEXT_FILL_FORE_SCHEMECOLOR_INDEX_BRIGHTNESS" val="0"/>
  <p:tag name="KSO_WM_UNIT_TEXT_FILL_FORE_SCHEMECOLOR_INDEX" val="14"/>
  <p:tag name="KSO_WM_UNIT_TEXT_FILL_TYPE" val="1"/>
  <p:tag name="KSO_WM_UNIT_VALUE" val="2"/>
  <p:tag name="KSO_WM_UNIT_USESOURCEFORMAT_APPLY"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i*1_3_2"/>
  <p:tag name="KSO_WM_TEMPLATE_CATEGORY" val="custom"/>
  <p:tag name="KSO_WM_TEMPLATE_INDEX" val="20204317"/>
  <p:tag name="KSO_WM_UNIT_LAYERLEVEL" val="1_1_1"/>
  <p:tag name="KSO_WM_TAG_VERSION" val="1.0"/>
  <p:tag name="KSO_WM_BEAUTIFY_FLAG" val="#wm#"/>
  <p:tag name="KSO_WM_DIAGRAM_GROUP_CODE" val="l1-1"/>
  <p:tag name="KSO_WM_UNIT_SUBTYPE" val="d"/>
  <p:tag name="KSO_WM_UNIT_TYPE" val="l_h_i"/>
  <p:tag name="KSO_WM_UNIT_INDEX" val="1_3_2"/>
  <p:tag name="KSO_WM_CHIP_GROUPID" val="5f7087080ff15d9a40ebdc94"/>
  <p:tag name="KSO_WM_CHIP_XID" val="5f7087080ff15d9a40ebdc99"/>
  <p:tag name="KSO_WM_UNIT_DEC_AREA_ID" val="1aa71ae51e4b43b696ee8141d8fc0d40"/>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TEXT_FILL_FORE_SCHEMECOLOR_INDEX_BRIGHTNESS" val="0"/>
  <p:tag name="KSO_WM_UNIT_TEXT_FILL_FORE_SCHEMECOLOR_INDEX" val="14"/>
  <p:tag name="KSO_WM_UNIT_TEXT_FILL_TYPE" val="1"/>
  <p:tag name="KSO_WM_UNIT_VALUE" val="2"/>
  <p:tag name="KSO_WM_UNIT_USESOURCEFORMAT_APPLY"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i*1_4_2"/>
  <p:tag name="KSO_WM_TEMPLATE_CATEGORY" val="custom"/>
  <p:tag name="KSO_WM_TEMPLATE_INDEX" val="20204317"/>
  <p:tag name="KSO_WM_UNIT_LAYERLEVEL" val="1_1_1"/>
  <p:tag name="KSO_WM_TAG_VERSION" val="1.0"/>
  <p:tag name="KSO_WM_BEAUTIFY_FLAG" val="#wm#"/>
  <p:tag name="KSO_WM_DIAGRAM_GROUP_CODE" val="l1-1"/>
  <p:tag name="KSO_WM_UNIT_SUBTYPE" val="d"/>
  <p:tag name="KSO_WM_UNIT_TYPE" val="l_h_i"/>
  <p:tag name="KSO_WM_UNIT_INDEX" val="1_4_2"/>
  <p:tag name="KSO_WM_CHIP_GROUPID" val="5f7087080ff15d9a40ebdc94"/>
  <p:tag name="KSO_WM_CHIP_XID" val="5f7087080ff15d9a40ebdc99"/>
  <p:tag name="KSO_WM_UNIT_DEC_AREA_ID" val="d5a447c5d0c7483782bbfb75225b6d82"/>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TEXT_FILL_FORE_SCHEMECOLOR_INDEX_BRIGHTNESS" val="0"/>
  <p:tag name="KSO_WM_UNIT_TEXT_FILL_FORE_SCHEMECOLOR_INDEX" val="14"/>
  <p:tag name="KSO_WM_UNIT_TEXT_FILL_TYPE" val="1"/>
  <p:tag name="KSO_WM_UNIT_VALUE" val="2"/>
  <p:tag name="KSO_WM_UNIT_USESOURCEFORMAT_APPLY"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i*1_5_2"/>
  <p:tag name="KSO_WM_TEMPLATE_CATEGORY" val="custom"/>
  <p:tag name="KSO_WM_TEMPLATE_INDEX" val="20204317"/>
  <p:tag name="KSO_WM_UNIT_LAYERLEVEL" val="1_1_1"/>
  <p:tag name="KSO_WM_TAG_VERSION" val="1.0"/>
  <p:tag name="KSO_WM_BEAUTIFY_FLAG" val="#wm#"/>
  <p:tag name="KSO_WM_DIAGRAM_GROUP_CODE" val="l1-1"/>
  <p:tag name="KSO_WM_UNIT_SUBTYPE" val="d"/>
  <p:tag name="KSO_WM_UNIT_TYPE" val="l_h_i"/>
  <p:tag name="KSO_WM_UNIT_INDEX" val="1_5_2"/>
  <p:tag name="KSO_WM_CHIP_GROUPID" val="5f7087080ff15d9a40ebdc94"/>
  <p:tag name="KSO_WM_CHIP_XID" val="5f7087080ff15d9a40ebdc99"/>
  <p:tag name="KSO_WM_UNIT_DEC_AREA_ID" val="db502699324242749d8375260410985c"/>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TEXT_FILL_FORE_SCHEMECOLOR_INDEX_BRIGHTNESS" val="0"/>
  <p:tag name="KSO_WM_UNIT_TEXT_FILL_FORE_SCHEMECOLOR_INDEX" val="14"/>
  <p:tag name="KSO_WM_UNIT_TEXT_FILL_TYPE" val="1"/>
  <p:tag name="KSO_WM_UNIT_VALUE" val="2"/>
  <p:tag name="KSO_WM_UNIT_USESOURCEFORMAT_APPLY"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i*1_6_2"/>
  <p:tag name="KSO_WM_TEMPLATE_CATEGORY" val="custom"/>
  <p:tag name="KSO_WM_TEMPLATE_INDEX" val="20204317"/>
  <p:tag name="KSO_WM_UNIT_LAYERLEVEL" val="1_1_1"/>
  <p:tag name="KSO_WM_TAG_VERSION" val="1.0"/>
  <p:tag name="KSO_WM_BEAUTIFY_FLAG" val="#wm#"/>
  <p:tag name="KSO_WM_DIAGRAM_GROUP_CODE" val="l1-1"/>
  <p:tag name="KSO_WM_UNIT_SUBTYPE" val="d"/>
  <p:tag name="KSO_WM_UNIT_TYPE" val="l_h_i"/>
  <p:tag name="KSO_WM_UNIT_INDEX" val="1_6_2"/>
  <p:tag name="KSO_WM_CHIP_GROUPID" val="5f7087080ff15d9a40ebdc94"/>
  <p:tag name="KSO_WM_CHIP_XID" val="5f7087080ff15d9a40ebdc99"/>
  <p:tag name="KSO_WM_UNIT_DEC_AREA_ID" val="1f0b4dcb107f49139daa2382138a1567"/>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TEXT_FILL_FORE_SCHEMECOLOR_INDEX_BRIGHTNESS" val="0"/>
  <p:tag name="KSO_WM_UNIT_TEXT_FILL_FORE_SCHEMECOLOR_INDEX" val="14"/>
  <p:tag name="KSO_WM_UNIT_TEXT_FILL_TYPE" val="1"/>
  <p:tag name="KSO_WM_UNIT_VALUE" val="2"/>
  <p:tag name="KSO_WM_UNIT_USESOURCEFORMAT_APPLY"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f*1_1_1"/>
  <p:tag name="KSO_WM_TEMPLATE_CATEGORY" val="custom"/>
  <p:tag name="KSO_WM_TEMPLATE_INDEX" val="20204317"/>
  <p:tag name="KSO_WM_UNIT_LAYERLEVEL" val="1_1_1"/>
  <p:tag name="KSO_WM_TAG_VERSION" val="1.0"/>
  <p:tag name="KSO_WM_BEAUTIFY_FLAG" val="#wm#"/>
  <p:tag name="KSO_WM_UNIT_SUBTYPE" val="a"/>
  <p:tag name="KSO_WM_UNIT_PRESET_TEXT" val="在此输入你想要阐述的观点。"/>
  <p:tag name="KSO_WM_UNIT_NOCLEAR" val="0"/>
  <p:tag name="KSO_WM_UNIT_VALUE" val="18"/>
  <p:tag name="KSO_WM_DIAGRAM_GROUP_CODE" val="l1-1"/>
  <p:tag name="KSO_WM_UNIT_TYPE" val="l_h_f"/>
  <p:tag name="KSO_WM_UNIT_INDEX" val="1_1_1"/>
  <p:tag name="KSO_WM_CHIP_GROUPID" val="5f7087080ff15d9a40ebdc94"/>
  <p:tag name="KSO_WM_CHIP_XID" val="5f7087080ff15d9a40ebdc99"/>
  <p:tag name="KSO_WM_UNIT_DEC_AREA_ID" val="de1cec4fa5204c8ea515d3e25c2113df"/>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TEXT_FILL_FORE_SCHEMECOLOR_INDEX_BRIGHTNESS" val="0.25"/>
  <p:tag name="KSO_WM_UNIT_TEXT_FILL_FORE_SCHEMECOLOR_INDEX" val="13"/>
  <p:tag name="KSO_WM_UNIT_TEXT_FILL_TYPE" val="1"/>
  <p:tag name="KSO_WM_UNIT_USESOURCEFORMAT_APPLY"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f*1_2_1"/>
  <p:tag name="KSO_WM_TEMPLATE_CATEGORY" val="custom"/>
  <p:tag name="KSO_WM_TEMPLATE_INDEX" val="20204317"/>
  <p:tag name="KSO_WM_UNIT_LAYERLEVEL" val="1_1_1"/>
  <p:tag name="KSO_WM_TAG_VERSION" val="1.0"/>
  <p:tag name="KSO_WM_BEAUTIFY_FLAG" val="#wm#"/>
  <p:tag name="KSO_WM_UNIT_SUBTYPE" val="a"/>
  <p:tag name="KSO_WM_UNIT_PRESET_TEXT" val="在此输入你想要阐述的观点。"/>
  <p:tag name="KSO_WM_UNIT_NOCLEAR" val="0"/>
  <p:tag name="KSO_WM_UNIT_VALUE" val="18"/>
  <p:tag name="KSO_WM_DIAGRAM_GROUP_CODE" val="l1-1"/>
  <p:tag name="KSO_WM_UNIT_TYPE" val="l_h_f"/>
  <p:tag name="KSO_WM_UNIT_INDEX" val="1_2_1"/>
  <p:tag name="KSO_WM_CHIP_GROUPID" val="5f7087080ff15d9a40ebdc94"/>
  <p:tag name="KSO_WM_CHIP_XID" val="5f7087080ff15d9a40ebdc99"/>
  <p:tag name="KSO_WM_UNIT_DEC_AREA_ID" val="5a1a0c08f4cb44509fd25106ff967c4e"/>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TEXT_FILL_FORE_SCHEMECOLOR_INDEX_BRIGHTNESS" val="0.25"/>
  <p:tag name="KSO_WM_UNIT_TEXT_FILL_FORE_SCHEMECOLOR_INDEX" val="13"/>
  <p:tag name="KSO_WM_UNIT_TEXT_FILL_TYPE" val="1"/>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f*1_3_1"/>
  <p:tag name="KSO_WM_TEMPLATE_CATEGORY" val="custom"/>
  <p:tag name="KSO_WM_TEMPLATE_INDEX" val="20204317"/>
  <p:tag name="KSO_WM_UNIT_LAYERLEVEL" val="1_1_1"/>
  <p:tag name="KSO_WM_TAG_VERSION" val="1.0"/>
  <p:tag name="KSO_WM_BEAUTIFY_FLAG" val="#wm#"/>
  <p:tag name="KSO_WM_UNIT_SUBTYPE" val="a"/>
  <p:tag name="KSO_WM_UNIT_PRESET_TEXT" val="在此输入你想要阐述的观点。"/>
  <p:tag name="KSO_WM_UNIT_NOCLEAR" val="0"/>
  <p:tag name="KSO_WM_UNIT_VALUE" val="18"/>
  <p:tag name="KSO_WM_DIAGRAM_GROUP_CODE" val="l1-1"/>
  <p:tag name="KSO_WM_UNIT_TYPE" val="l_h_f"/>
  <p:tag name="KSO_WM_UNIT_INDEX" val="1_3_1"/>
  <p:tag name="KSO_WM_CHIP_GROUPID" val="5f7087080ff15d9a40ebdc94"/>
  <p:tag name="KSO_WM_CHIP_XID" val="5f7087080ff15d9a40ebdc99"/>
  <p:tag name="KSO_WM_UNIT_DEC_AREA_ID" val="f6bc8992c8fa44869ad6941fc34611a1"/>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TEXT_FILL_FORE_SCHEMECOLOR_INDEX_BRIGHTNESS" val="0.25"/>
  <p:tag name="KSO_WM_UNIT_TEXT_FILL_FORE_SCHEMECOLOR_INDEX" val="13"/>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e7d83d6c15ba48fb9d4bba134be04d61"/>
  <p:tag name="KSO_WM_UNIT_DECORATE_INFO" val=""/>
  <p:tag name="KSO_WM_UNIT_SM_LIMIT_TYPE" val=""/>
  <p:tag name="KSO_WM_CHIP_FILLAREA_FILL_RULE" val="{&quot;fill_align&quot;:&quot;cm&quot;,&quot;fill_effect&quot;:[],&quot;fill_mode&quot;:&quot;full&quot;,&quot;sacle_strategy&quot;:&quot;stretch&quot;}"/>
  <p:tag name="KSO_WM_ASSEMBLE_CHIP_INDEX" val="3c00a88a18c946f79e78aeddbbf60a96"/>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f*1_4_1"/>
  <p:tag name="KSO_WM_TEMPLATE_CATEGORY" val="custom"/>
  <p:tag name="KSO_WM_TEMPLATE_INDEX" val="20204317"/>
  <p:tag name="KSO_WM_UNIT_LAYERLEVEL" val="1_1_1"/>
  <p:tag name="KSO_WM_TAG_VERSION" val="1.0"/>
  <p:tag name="KSO_WM_BEAUTIFY_FLAG" val="#wm#"/>
  <p:tag name="KSO_WM_UNIT_SUBTYPE" val="a"/>
  <p:tag name="KSO_WM_UNIT_PRESET_TEXT" val="在此输入你想要阐述的观点。"/>
  <p:tag name="KSO_WM_UNIT_NOCLEAR" val="0"/>
  <p:tag name="KSO_WM_UNIT_VALUE" val="18"/>
  <p:tag name="KSO_WM_DIAGRAM_GROUP_CODE" val="l1-1"/>
  <p:tag name="KSO_WM_UNIT_TYPE" val="l_h_f"/>
  <p:tag name="KSO_WM_UNIT_INDEX" val="1_4_1"/>
  <p:tag name="KSO_WM_CHIP_GROUPID" val="5f7087080ff15d9a40ebdc94"/>
  <p:tag name="KSO_WM_CHIP_XID" val="5f7087080ff15d9a40ebdc99"/>
  <p:tag name="KSO_WM_UNIT_DEC_AREA_ID" val="b0eb8503dd0343619e65b37da5622dae"/>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TEXT_FILL_FORE_SCHEMECOLOR_INDEX_BRIGHTNESS" val="0.25"/>
  <p:tag name="KSO_WM_UNIT_TEXT_FILL_FORE_SCHEMECOLOR_INDEX" val="13"/>
  <p:tag name="KSO_WM_UNIT_TEXT_FILL_TYPE" val="1"/>
  <p:tag name="KSO_WM_UNIT_USESOURCEFORMAT_APPLY"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f*1_5_1"/>
  <p:tag name="KSO_WM_TEMPLATE_CATEGORY" val="custom"/>
  <p:tag name="KSO_WM_TEMPLATE_INDEX" val="20204317"/>
  <p:tag name="KSO_WM_UNIT_LAYERLEVEL" val="1_1_1"/>
  <p:tag name="KSO_WM_TAG_VERSION" val="1.0"/>
  <p:tag name="KSO_WM_BEAUTIFY_FLAG" val="#wm#"/>
  <p:tag name="KSO_WM_UNIT_SUBTYPE" val="a"/>
  <p:tag name="KSO_WM_UNIT_PRESET_TEXT" val="在此输入你想要阐述的观点。"/>
  <p:tag name="KSO_WM_UNIT_NOCLEAR" val="0"/>
  <p:tag name="KSO_WM_UNIT_VALUE" val="18"/>
  <p:tag name="KSO_WM_DIAGRAM_GROUP_CODE" val="l1-1"/>
  <p:tag name="KSO_WM_UNIT_TYPE" val="l_h_f"/>
  <p:tag name="KSO_WM_UNIT_INDEX" val="1_5_1"/>
  <p:tag name="KSO_WM_CHIP_GROUPID" val="5f7087080ff15d9a40ebdc94"/>
  <p:tag name="KSO_WM_CHIP_XID" val="5f7087080ff15d9a40ebdc99"/>
  <p:tag name="KSO_WM_UNIT_DEC_AREA_ID" val="c74884d280364890aac3a1cc7b493e75"/>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TEXT_FILL_FORE_SCHEMECOLOR_INDEX_BRIGHTNESS" val="0.25"/>
  <p:tag name="KSO_WM_UNIT_TEXT_FILL_FORE_SCHEMECOLOR_INDEX" val="13"/>
  <p:tag name="KSO_WM_UNIT_TEXT_FILL_TYPE" val="1"/>
  <p:tag name="KSO_WM_UNIT_USESOURCEFORMAT_APPLY"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f*1_6_1"/>
  <p:tag name="KSO_WM_TEMPLATE_CATEGORY" val="custom"/>
  <p:tag name="KSO_WM_TEMPLATE_INDEX" val="20204317"/>
  <p:tag name="KSO_WM_UNIT_LAYERLEVEL" val="1_1_1"/>
  <p:tag name="KSO_WM_TAG_VERSION" val="1.0"/>
  <p:tag name="KSO_WM_BEAUTIFY_FLAG" val="#wm#"/>
  <p:tag name="KSO_WM_UNIT_SUBTYPE" val="a"/>
  <p:tag name="KSO_WM_UNIT_PRESET_TEXT" val="在此输入你想要阐述的观点。"/>
  <p:tag name="KSO_WM_UNIT_NOCLEAR" val="0"/>
  <p:tag name="KSO_WM_UNIT_VALUE" val="18"/>
  <p:tag name="KSO_WM_DIAGRAM_GROUP_CODE" val="l1-1"/>
  <p:tag name="KSO_WM_UNIT_TYPE" val="l_h_f"/>
  <p:tag name="KSO_WM_UNIT_INDEX" val="1_6_1"/>
  <p:tag name="KSO_WM_CHIP_GROUPID" val="5f7087080ff15d9a40ebdc94"/>
  <p:tag name="KSO_WM_CHIP_XID" val="5f7087080ff15d9a40ebdc99"/>
  <p:tag name="KSO_WM_UNIT_DEC_AREA_ID" val="303d20e9405342998ef2512ffb4f20ea"/>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TEXT_FILL_FORE_SCHEMECOLOR_INDEX_BRIGHTNESS" val="0.25"/>
  <p:tag name="KSO_WM_UNIT_TEXT_FILL_FORE_SCHEMECOLOR_INDEX" val="13"/>
  <p:tag name="KSO_WM_UNIT_TEXT_FILL_TYPE" val="1"/>
  <p:tag name="KSO_WM_UNIT_USESOURCEFORMAT_APPLY" val="1"/>
</p:tagLst>
</file>

<file path=ppt/tags/tag113.xml><?xml version="1.0" encoding="utf-8"?>
<p:tagLst xmlns:p="http://schemas.openxmlformats.org/presentationml/2006/main">
  <p:tag name="KSO_WM_CHIP_INFOS" val="{&quot;layout_type&quot;:&quot;forright1&quot;,&quot;slide_type&quot;:[&quot;contents&quot;],&quot;aspect_ratio&quot;:&quot;16:9&quot;}"/>
  <p:tag name="KSO_WM_CHIP_XID" val="5ebe041a0ac41c4a0a525582"/>
  <p:tag name="KSO_WM_CHIP_FILLPROP" val="[[{&quot;fill_id&quot;:&quot;dfc69a30630540528897bf74acf33a16&quot;,&quot;fill_align&quot;:&quot;lm&quot;,&quot;text_align&quot;:&quot;lm&quot;,&quot;text_direction&quot;:&quot;horizontal&quot;,&quot;chip_types&quot;:[&quot;catalogtitle&quot;]},{&quot;fill_id&quot;:&quot;3c5c495c658f4ea6902c5ae822423cea&quot;,&quot;fill_align&quot;:&quot;lm&quot;,&quot;text_align&quot;:&quot;lm&quot;,&quot;text_direction&quot;:&quot;horizontal&quot;,&quot;chip_types&quot;:[&quot;diagram&quot;]}],[{&quot;fill_id&quot;:&quot;dfc69a30630540528897bf74acf33a16&quot;,&quot;fill_align&quot;:&quot;cm&quot;,&quot;text_align&quot;:&quot;cm&quot;,&quot;text_direction&quot;:&quot;horizontal&quot;,&quot;chip_types&quot;:[&quot;catalogtitle&quot;]},{&quot;fill_id&quot;:&quot;3c5c495c658f4ea6902c5ae822423cea&quot;,&quot;fill_align&quot;:&quot;lm&quot;,&quot;text_align&quot;:&quot;lm&quot;,&quot;text_direction&quot;:&quot;horizontal&quot;,&quot;chip_types&quot;:[&quot;diagram&quot;]}],[{&quot;fill_id&quot;:&quot;dfc69a30630540528897bf74acf33a16&quot;,&quot;fill_align&quot;:&quot;cm&quot;,&quot;text_align&quot;:&quot;cm&quot;,&quot;text_direction&quot;:&quot;horizontal&quot;,&quot;chip_types&quot;:[&quot;catalogtitle&quot;]},{&quot;fill_id&quot;:&quot;3c5c495c658f4ea6902c5ae822423cea&quot;,&quot;fill_align&quot;:&quot;cm&quot;,&quot;text_align&quot;:&quot;lm&quot;,&quot;text_direction&quot;:&quot;horizontal&quot;,&quot;chip_types&quot;:[&quot;diagram&quot;]}]]"/>
  <p:tag name="KSO_WM_SLIDE_ID" val="custom20204317_6"/>
  <p:tag name="KSO_WM_TEMPLATE_SUBCATEGORY" val="21"/>
  <p:tag name="KSO_WM_TEMPLATE_MASTER_TYPE" val="1"/>
  <p:tag name="KSO_WM_TEMPLATE_COLOR_TYPE" val="1"/>
  <p:tag name="KSO_WM_SLIDE_TYPE" val="contents"/>
  <p:tag name="KSO_WM_SLIDE_SUBTYPE" val="diag"/>
  <p:tag name="KSO_WM_SLIDE_ITEM_CNT" val="6"/>
  <p:tag name="KSO_WM_SLIDE_INDEX" val="6"/>
  <p:tag name="KSO_WM_SLIDE_SIZE" val="396*384"/>
  <p:tag name="KSO_WM_SLIDE_POSITION" val="442*36"/>
  <p:tag name="KSO_WM_TAG_VERSION" val="1.0"/>
  <p:tag name="KSO_WM_BEAUTIFY_FLAG" val="#wm#"/>
  <p:tag name="KSO_WM_TEMPLATE_CATEGORY" val="custom"/>
  <p:tag name="KSO_WM_TEMPLATE_INDEX" val="20204317"/>
  <p:tag name="KSO_WM_SLIDE_LAYOUT" val="a_l"/>
  <p:tag name="KSO_WM_SLIDE_LAYOUT_CNT" val="1_1"/>
  <p:tag name="KSO_WM_SLIDE_RATIO" val="1.777778"/>
  <p:tag name="KSO_WM_CHIP_GROUPID" val="5ebf6661ddc3daf3fef3f760"/>
  <p:tag name="KSO_WM_SLIDE_BK_DARK_LIGHT" val="2"/>
  <p:tag name="KSO_WM_SLIDE_BACKGROUND_TYPE" val="general"/>
  <p:tag name="KSO_WM_DIAGRAM_GROUP_CODE" val="l1-1"/>
  <p:tag name="KSO_WM_SLIDE_DIAGTYPE" val="l"/>
  <p:tag name="KSO_WM_SLIDE_SUPPORT_FEATURE_TYPE" val="0"/>
  <p:tag name="KSO_WM_TEMPLATE_ASSEMBLE_XID" val="5f7096040ff15d9a40ec0e4e"/>
  <p:tag name="KSO_WM_TEMPLATE_ASSEMBLE_GROUPID" val="5f7096040ff15d9a40ec0e4e"/>
  <p:tag name="KSO_WM_SPECIAL_SOURCE" val="bdnull"/>
</p:tagLst>
</file>

<file path=ppt/tags/tag114.xml><?xml version="1.0" encoding="utf-8"?>
<p:tagLst xmlns:p="http://schemas.openxmlformats.org/presentationml/2006/main">
  <p:tag name="KSO_WM_UNIT_PLACING_PICTURE_USER_VIEWPORT" val="{&quot;height&quot;:3594,&quot;width&quot;:4722}"/>
</p:tagLst>
</file>

<file path=ppt/tags/tag115.xml><?xml version="1.0" encoding="utf-8"?>
<p:tagLst xmlns:p="http://schemas.openxmlformats.org/presentationml/2006/main">
  <p:tag name="KSO_WM_SPECIAL_SOURCE" val="bdnull"/>
</p:tagLst>
</file>

<file path=ppt/tags/tag116.xml><?xml version="1.0" encoding="utf-8"?>
<p:tagLst xmlns:p="http://schemas.openxmlformats.org/presentationml/2006/main">
  <p:tag name="KSO_WM_UNIT_TABLE_BEAUTIFY" val="smartTable{fc0c357a-cd4a-421a-8791-743024fc6add}"/>
  <p:tag name="TABLE_ENDDRAG_ORIGIN_RECT" val="525*227"/>
  <p:tag name="TABLE_ENDDRAG_RECT" val="105*99*525*227"/>
</p:tagLst>
</file>

<file path=ppt/tags/tag117.xml><?xml version="1.0" encoding="utf-8"?>
<p:tagLst xmlns:p="http://schemas.openxmlformats.org/presentationml/2006/main">
  <p:tag name="KSO_WM_SPECIAL_SOURCE" val="bdnull"/>
</p:tagLst>
</file>

<file path=ppt/tags/tag118.xml><?xml version="1.0" encoding="utf-8"?>
<p:tagLst xmlns:p="http://schemas.openxmlformats.org/presentationml/2006/main">
  <p:tag name="KSO_WM_UNIT_PLACING_PICTURE_USER_VIEWPORT" val="{&quot;height&quot;:2506,&quot;width&quot;:2441}"/>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11344_1*a*1"/>
  <p:tag name="KSO_WM_TEMPLATE_CATEGORY" val="custom"/>
  <p:tag name="KSO_WM_TEMPLATE_INDEX" val="20211344"/>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3100ed5a50714888933046161ab3dbfe"/>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a94e97eb772a4e0a91bee7b691c61a6b"/>
  <p:tag name="KSO_WM_UNIT_TEXT_FILL_FORE_SCHEMECOLOR_INDEX_BRIGHTNESS" val="0.15"/>
  <p:tag name="KSO_WM_UNIT_TEXT_FILL_FORE_SCHEMECOLOR_INDEX" val="13"/>
  <p:tag name="KSO_WM_UNIT_TEXT_FILL_TYPE" val="1"/>
  <p:tag name="KSO_WM_TEMPLATE_ASSEMBLE_XID" val="5f7096040ff15d9a40ec0e22"/>
  <p:tag name="KSO_WM_TEMPLATE_ASSEMBLE_GROUPID" val="5f7096040ff15d9a40ec0e22"/>
</p:tagLst>
</file>

<file path=ppt/tags/tag120.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21.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22.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23.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24.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25.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26.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27.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28.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29.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3.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11344_1*b*1"/>
  <p:tag name="KSO_WM_TEMPLATE_CATEGORY" val="custom"/>
  <p:tag name="KSO_WM_TEMPLATE_INDEX" val="20211344"/>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23519dd29bb34f5794b8fd7c9efea279"/>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a94e97eb772a4e0a91bee7b691c61a6b"/>
  <p:tag name="KSO_WM_UNIT_TEXT_FILL_FORE_SCHEMECOLOR_INDEX_BRIGHTNESS" val="0.35"/>
  <p:tag name="KSO_WM_UNIT_TEXT_FILL_FORE_SCHEMECOLOR_INDEX" val="13"/>
  <p:tag name="KSO_WM_UNIT_TEXT_FILL_TYPE" val="1"/>
  <p:tag name="KSO_WM_TEMPLATE_ASSEMBLE_XID" val="5f7096040ff15d9a40ec0e22"/>
  <p:tag name="KSO_WM_TEMPLATE_ASSEMBLE_GROUPID" val="5f7096040ff15d9a40ec0e22"/>
</p:tagLst>
</file>

<file path=ppt/tags/tag130.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31.xml><?xml version="1.0" encoding="utf-8"?>
<p:tagLst xmlns:p="http://schemas.openxmlformats.org/presentationml/2006/main">
  <p:tag name="KSO_WM_UNIT_PLACING_PICTURE_USER_VIEWPORT" val="{&quot;height&quot;:3690,&quot;width&quot;:9480}"/>
</p:tagLst>
</file>

<file path=ppt/tags/tag132.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33.xml><?xml version="1.0" encoding="utf-8"?>
<p:tagLst xmlns:p="http://schemas.openxmlformats.org/presentationml/2006/main">
  <p:tag name="KSO_WM_UNIT_TABLE_BEAUTIFY" val="smartTable{df1f4644-6259-4010-b08b-e8f28b103e28}"/>
  <p:tag name="TABLE_ENDDRAG_ORIGIN_RECT" val="507*146"/>
  <p:tag name="TABLE_ENDDRAG_RECT" val="104*77*507*146"/>
</p:tagLst>
</file>

<file path=ppt/tags/tag134.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35.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36.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37.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b"/>
  <p:tag name="KSO_WM_UNIT_INDEX" val="1"/>
  <p:tag name="KSO_WM_UNIT_ID" val="custom20204317_47*b*1"/>
  <p:tag name="KSO_WM_TEMPLATE_CATEGORY" val="custom"/>
  <p:tag name="KSO_WM_TEMPLATE_INDEX" val="20204317"/>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558683bc84654d2c8301479426dbac22"/>
  <p:tag name="KSO_WM_CHIP_GROUPID" val="5ebe37500ac41c4a0a5255bb"/>
  <p:tag name="KSO_WM_CHIP_XID" val="5ebe37500ac41c4a0a5255bc"/>
  <p:tag name="KSO_WM_CHIP_FILLAREA_FILL_RULE" val="{&quot;fill_align&quot;:&quot;cm&quot;,&quot;fill_mode&quot;:&quot;adaptive&quot;,&quot;sacle_strategy&quot;:&quot;smart&quot;}"/>
  <p:tag name="KSO_WM_ASSEMBLE_CHIP_INDEX" val="2505b76eb7c249698c44966e70be30de"/>
  <p:tag name="KSO_WM_UNIT_TEXT_FILL_FORE_SCHEMECOLOR_INDEX_BRIGHTNESS" val="0.35"/>
  <p:tag name="KSO_WM_UNIT_TEXT_FILL_FORE_SCHEMECOLOR_INDEX" val="13"/>
  <p:tag name="KSO_WM_UNIT_TEXT_FILL_TYPE" val="1"/>
</p:tagLst>
</file>

<file path=ppt/tags/tag138.xml><?xml version="1.0" encoding="utf-8"?>
<p:tagLst xmlns:p="http://schemas.openxmlformats.org/presentationml/2006/main">
  <p:tag name="KSO_WM_BEAUTIFY_FLAG" val="#wm#"/>
  <p:tag name="KSO_WM_TEMPLATE_CATEGORY" val="custom"/>
  <p:tag name="KSO_WM_TEMPLATE_INDEX" val="20204317"/>
  <p:tag name="KSO_WM_CHIP_INFOS" val="{&quot;layout_type&quot;:&quot;forleft&quot;,&quot;slide_type&quot;:[&quot;endPage&quot;],&quot;aspect_ratio&quot;:&quot;16:9&quot;}"/>
  <p:tag name="KSO_WM_CHIP_XID" val="5ec34a930ac41c4a0a525d3b"/>
  <p:tag name="KSO_WM_CHIP_FILLPROP" val="[[{&quot;fill_id&quot;:&quot;d4089bcb58db42069348158c66880bc0&quot;,&quot;fill_align&quot;:&quot;cm&quot;,&quot;text_align&quot;:&quot;lm&quot;,&quot;text_direction&quot;:&quot;horizontal&quot;,&quot;chip_types&quot;:[&quot;text&quot;,&quot;header&quot;]}]]"/>
  <p:tag name="KSO_WM_SLIDE_ID" val="custom20204317_47"/>
  <p:tag name="KSO_WM_TEMPLATE_SUBCATEGORY" val="21"/>
  <p:tag name="KSO_WM_TEMPLATE_MASTER_TYPE" val="1"/>
  <p:tag name="KSO_WM_TEMPLATE_COLOR_TYPE" val="1"/>
  <p:tag name="KSO_WM_SLIDE_TYPE" val="endPage"/>
  <p:tag name="KSO_WM_SLIDE_SUBTYPE" val="pureTxt"/>
  <p:tag name="KSO_WM_SLIDE_ITEM_CNT" val="0"/>
  <p:tag name="KSO_WM_SLIDE_INDEX" val="47"/>
  <p:tag name="KSO_WM_SLIDE_SIZE" val="380*460"/>
  <p:tag name="KSO_WM_SLIDE_POSITION" val="60*39"/>
  <p:tag name="KSO_WM_TAG_VERSION" val="1.0"/>
  <p:tag name="KSO_WM_SLIDE_LAYOUT" val="a_b"/>
  <p:tag name="KSO_WM_SLIDE_LAYOUT_CNT" val="1_1"/>
  <p:tag name="KSO_WM_CHIP_GROUPID" val="5ebf6661ddc3daf3fef3f760"/>
  <p:tag name="KSO_WM_SLIDE_LAYOUT_INFO" val="{&quot;id&quot;:&quot;2020-09-27T21:39:51&quot;,&quot;maxSize&quot;:{&quot;size1&quot;:60.713482439959492},&quot;minSize&quot;:{&quot;size1&quot;:50.513482439959503},&quot;normalSize&quot;:{&quot;size1&quot;:55.613482439959498},&quot;subLayout&quot;:[{&quot;id&quot;:&quot;2020-09-27T21:39:51&quot;,&quot;margin&quot;:{&quot;bottom&quot;:0.14990532398223877,&quot;left&quot;:2.1000146865844727,&quot;right&quot;:18.327653884887695,&quot;top&quot;:7.3682408332824707},&quot;type&quot;:0},{&quot;id&quot;:&quot;2020-09-27T21:39:51&quot;,&quot;margin&quot;:{&quot;bottom&quot;:5.9818105697631836,&quot;left&quot;:2.3928201198577881,&quot;right&quot;:18.661027908325195,&quot;top&quot;:0.28401130437850952},&quot;type&quot;:0}],&quot;type&quot;:0}"/>
  <p:tag name="KSO_WM_SLIDE_BK_DARK_LIGHT" val="2"/>
  <p:tag name="KSO_WM_SLIDE_BACKGROUND_TYPE" val="general"/>
  <p:tag name="KSO_WM_SLIDE_SUPPORT_FEATURE_TYPE" val="0"/>
  <p:tag name="KSO_WM_TEMPLATE_ASSEMBLE_XID" val="5f7096040ff15d9a40ec0e3d"/>
  <p:tag name="KSO_WM_TEMPLATE_ASSEMBLE_GROUPID" val="5f7096040ff15d9a40ec0e3d"/>
  <p:tag name="KSO_WM_SPECIAL_SOURCE" val="bdnull"/>
</p:tagLst>
</file>

<file path=ppt/tags/tag139.xml><?xml version="1.0" encoding="utf-8"?>
<p:tagLst xmlns:p="http://schemas.openxmlformats.org/presentationml/2006/main">
  <p:tag name="KSO_DOCER_TEMPLATE_OPEN_ONCE_MARK" val="1"/>
  <p:tag name="COMMONDATA" val="eyJoZGlkIjoiYmIxNWQ2NmFkZWE4MThkN2JhNTVhZjFlMWFiOTM0OTYifQ=="/>
  <p:tag name="KSO_WPP_MARK_KEY" val="7b68a214-b462-43ea-8e8d-6fb0eedb023d"/>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3110fd5b58b4444193813f6e115580a9"/>
  <p:tag name="KSO_WM_UNIT_DECORATE_INFO" val=""/>
  <p:tag name="KSO_WM_UNIT_SM_LIMIT_TYPE" val=""/>
  <p:tag name="KSO_WM_CHIP_FILLAREA_FILL_RULE" val="{&quot;fill_align&quot;:&quot;cm&quot;,&quot;fill_effect&quot;:[],&quot;fill_mode&quot;:&quot;full&quot;,&quot;sacle_strategy&quot;:&quot;stretch&quot;}"/>
  <p:tag name="KSO_WM_ASSEMBLE_CHIP_INDEX" val="ed0f627f599545cbb94fe8de8d13ea3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584dfe683a194758a8bf4d1d7d2f7509"/>
  <p:tag name="KSO_WM_UNIT_DECORATE_INFO" val=""/>
  <p:tag name="KSO_WM_UNIT_SM_LIMIT_TYPE" val=""/>
  <p:tag name="KSO_WM_CHIP_FILLAREA_FILL_RULE" val="{&quot;fill_align&quot;:&quot;cm&quot;,&quot;fill_effect&quot;:[],&quot;fill_mode&quot;:&quot;full&quot;,&quot;sacle_strategy&quot;:&quot;stretch&quot;}"/>
  <p:tag name="KSO_WM_ASSEMBLE_CHIP_INDEX" val="79e2d1727c50420080b71b6e30daba3e"/>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3110fd5b58b4444193813f6e115580a9"/>
  <p:tag name="KSO_WM_UNIT_DECORATE_INFO" val=""/>
  <p:tag name="KSO_WM_UNIT_SM_LIMIT_TYPE" val=""/>
  <p:tag name="KSO_WM_CHIP_FILLAREA_FILL_RULE" val="{&quot;fill_align&quot;:&quot;cm&quot;,&quot;fill_effect&quot;:[],&quot;fill_mode&quot;:&quot;full&quot;,&quot;sacle_strategy&quot;:&quot;stretch&quot;}"/>
  <p:tag name="KSO_WM_ASSEMBLE_CHIP_INDEX" val="ed0f627f599545cbb94fe8de8d13ea36"/>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584dfe683a194758a8bf4d1d7d2f7509"/>
  <p:tag name="KSO_WM_UNIT_DECORATE_INFO" val=""/>
  <p:tag name="KSO_WM_UNIT_SM_LIMIT_TYPE" val=""/>
  <p:tag name="KSO_WM_CHIP_FILLAREA_FILL_RULE" val="{&quot;fill_align&quot;:&quot;cm&quot;,&quot;fill_effect&quot;:[],&quot;fill_mode&quot;:&quot;full&quot;,&quot;sacle_strategy&quot;:&quot;stretch&quot;}"/>
  <p:tag name="KSO_WM_ASSEMBLE_CHIP_INDEX" val="79e2d1727c50420080b71b6e30daba3e"/>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1344_2*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4"/>
  <p:tag name="KSO_WM_UNIT_DEC_AREA_ID" val="592bf4995e384e1ab8bd75c9fce1220c"/>
  <p:tag name="KSO_WM_UNIT_DECORATE_INFO" val=""/>
  <p:tag name="KSO_WM_UNIT_SM_LIMIT_TYPE" val=""/>
  <p:tag name="KSO_WM_CHIP_FILLAREA_FILL_RULE" val="{&quot;fill_align&quot;:&quot;rm&quot;,&quot;fill_effect&quot;:[],&quot;fill_mode&quot;:&quot;adaptive&quot;,&quot;sacle_strategy&quot;:&quot;stretch&quot;}"/>
  <p:tag name="KSO_WM_ASSEMBLE_CHIP_INDEX" val="69373be4ab72425abdf2dfed60e933d5"/>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6e2ce37018cb41a79884441c3f5bb9e1"/>
  <p:tag name="KSO_WM_UNIT_DECORATE_INFO" val=""/>
  <p:tag name="KSO_WM_UNIT_SM_LIMIT_TYPE" val=""/>
  <p:tag name="KSO_WM_CHIP_FILLAREA_FILL_RULE" val="{&quot;fill_align&quot;:&quot;cm&quot;,&quot;fill_effect&quot;:[],&quot;fill_mode&quot;:&quot;full&quot;,&quot;sacle_strategy&quot;:&quot;stretch&quot;}"/>
  <p:tag name="KSO_WM_ASSEMBLE_CHIP_INDEX" val="0cee36fffc9f45338192dc47e9703d19"/>
</p:tagLst>
</file>

<file path=ppt/tags/tag2.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b"/>
  <p:tag name="KSO_WM_UNIT_INDEX" val="1"/>
  <p:tag name="KSO_WM_UNIT_ID" val="custom20211344_1*b*1"/>
  <p:tag name="KSO_WM_TEMPLATE_CATEGORY" val="custom"/>
  <p:tag name="KSO_WM_TEMPLATE_INDEX" val="20211344"/>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558683bc84654d2c8301479426dbac22"/>
  <p:tag name="KSO_WM_CHIP_GROUPID" val="5ebe37500ac41c4a0a5255bb"/>
  <p:tag name="KSO_WM_CHIP_XID" val="5ebe37500ac41c4a0a5255bc"/>
  <p:tag name="KSO_WM_CHIP_FILLAREA_FILL_RULE" val="{&quot;fill_align&quot;:&quot;cm&quot;,&quot;fill_mode&quot;:&quot;adaptive&quot;,&quot;sacle_strategy&quot;:&quot;smart&quot;}"/>
  <p:tag name="KSO_WM_ASSEMBLE_CHIP_INDEX" val="2505b76eb7c249698c44966e70be30de"/>
  <p:tag name="KSO_WM_UNIT_TEXT_FILL_FORE_SCHEMECOLOR_INDEX_BRIGHTNESS" val="0.35"/>
  <p:tag name="KSO_WM_UNIT_TEXT_FILL_FORE_SCHEMECOLOR_INDEX" val="13"/>
  <p:tag name="KSO_WM_UNIT_TEXT_FILL_TYPE" val="1"/>
  <p:tag name="KSO_WM_TEMPLATE_ASSEMBLE_XID" val="5f7096040ff15d9a40ec0e3d"/>
  <p:tag name="KSO_WM_TEMPLATE_ASSEMBLE_GROUPID" val="5f7096040ff15d9a40ec0e3d"/>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3110fd5b58b4444193813f6e115580a9"/>
  <p:tag name="KSO_WM_UNIT_DECORATE_INFO" val=""/>
  <p:tag name="KSO_WM_UNIT_SM_LIMIT_TYPE" val=""/>
  <p:tag name="KSO_WM_CHIP_FILLAREA_FILL_RULE" val="{&quot;fill_align&quot;:&quot;cm&quot;,&quot;fill_effect&quot;:[],&quot;fill_mode&quot;:&quot;full&quot;,&quot;sacle_strategy&quot;:&quot;stretch&quot;}"/>
  <p:tag name="KSO_WM_ASSEMBLE_CHIP_INDEX" val="ed0f627f599545cbb94fe8de8d13ea36"/>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584dfe683a194758a8bf4d1d7d2f7509"/>
  <p:tag name="KSO_WM_UNIT_DECORATE_INFO" val=""/>
  <p:tag name="KSO_WM_UNIT_SM_LIMIT_TYPE" val=""/>
  <p:tag name="KSO_WM_CHIP_FILLAREA_FILL_RULE" val="{&quot;fill_align&quot;:&quot;cm&quot;,&quot;fill_effect&quot;:[],&quot;fill_mode&quot;:&quot;full&quot;,&quot;sacle_strategy&quot;:&quot;stretch&quot;}"/>
  <p:tag name="KSO_WM_ASSEMBLE_CHIP_INDEX" val="79e2d1727c50420080b71b6e30daba3e"/>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3110fd5b58b4444193813f6e115580a9"/>
  <p:tag name="KSO_WM_UNIT_DECORATE_INFO" val=""/>
  <p:tag name="KSO_WM_UNIT_SM_LIMIT_TYPE" val=""/>
  <p:tag name="KSO_WM_CHIP_FILLAREA_FILL_RULE" val="{&quot;fill_align&quot;:&quot;cm&quot;,&quot;fill_effect&quot;:[],&quot;fill_mode&quot;:&quot;full&quot;,&quot;sacle_strategy&quot;:&quot;stretch&quot;}"/>
  <p:tag name="KSO_WM_ASSEMBLE_CHIP_INDEX" val="ed0f627f599545cbb94fe8de8d13ea36"/>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584dfe683a194758a8bf4d1d7d2f7509"/>
  <p:tag name="KSO_WM_UNIT_DECORATE_INFO" val=""/>
  <p:tag name="KSO_WM_UNIT_SM_LIMIT_TYPE" val=""/>
  <p:tag name="KSO_WM_CHIP_FILLAREA_FILL_RULE" val="{&quot;fill_align&quot;:&quot;cm&quot;,&quot;fill_effect&quot;:[],&quot;fill_mode&quot;:&quot;full&quot;,&quot;sacle_strategy&quot;:&quot;stretch&quot;}"/>
  <p:tag name="KSO_WM_ASSEMBLE_CHIP_INDEX" val="79e2d1727c50420080b71b6e30daba3e"/>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3110fd5b58b4444193813f6e115580a9"/>
  <p:tag name="KSO_WM_UNIT_DECORATE_INFO" val=""/>
  <p:tag name="KSO_WM_UNIT_SM_LIMIT_TYPE" val=""/>
  <p:tag name="KSO_WM_CHIP_FILLAREA_FILL_RULE" val="{&quot;fill_align&quot;:&quot;cm&quot;,&quot;fill_effect&quot;:[],&quot;fill_mode&quot;:&quot;full&quot;,&quot;sacle_strategy&quot;:&quot;stretch&quot;}"/>
  <p:tag name="KSO_WM_ASSEMBLE_CHIP_INDEX" val="ed0f627f599545cbb94fe8de8d13ea36"/>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584dfe683a194758a8bf4d1d7d2f7509"/>
  <p:tag name="KSO_WM_UNIT_DECORATE_INFO" val=""/>
  <p:tag name="KSO_WM_UNIT_SM_LIMIT_TYPE" val=""/>
  <p:tag name="KSO_WM_CHIP_FILLAREA_FILL_RULE" val="{&quot;fill_align&quot;:&quot;cm&quot;,&quot;fill_effect&quot;:[],&quot;fill_mode&quot;:&quot;full&quot;,&quot;sacle_strategy&quot;:&quot;stretch&quot;}"/>
  <p:tag name="KSO_WM_ASSEMBLE_CHIP_INDEX" val="79e2d1727c50420080b71b6e30daba3e"/>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11344_1*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3"/>
  <p:tag name="KSO_WM_UNIT_DEC_AREA_ID" val="dcf6190cc3fb4603b3beb17b2203481f"/>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6d301cad84a4fa6afc28d43a4aa86bb"/>
</p:tagLst>
</file>

<file path=ppt/tags/tag27.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b"/>
  <p:tag name="KSO_WM_UNIT_INDEX" val="1"/>
  <p:tag name="KSO_WM_UNIT_ID" val="custom20211344_1*b*1"/>
  <p:tag name="KSO_WM_TEMPLATE_CATEGORY" val="custom"/>
  <p:tag name="KSO_WM_TEMPLATE_INDEX" val="20211344"/>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558683bc84654d2c8301479426dbac22"/>
  <p:tag name="KSO_WM_CHIP_GROUPID" val="5ebe37500ac41c4a0a5255bb"/>
  <p:tag name="KSO_WM_CHIP_XID" val="5ebe37500ac41c4a0a5255bc"/>
  <p:tag name="KSO_WM_CHIP_FILLAREA_FILL_RULE" val="{&quot;fill_align&quot;:&quot;cm&quot;,&quot;fill_mode&quot;:&quot;adaptive&quot;,&quot;sacle_strategy&quot;:&quot;smart&quot;}"/>
  <p:tag name="KSO_WM_ASSEMBLE_CHIP_INDEX" val="2505b76eb7c249698c44966e70be30de"/>
  <p:tag name="KSO_WM_UNIT_TEXT_FILL_FORE_SCHEMECOLOR_INDEX_BRIGHTNESS" val="0.35"/>
  <p:tag name="KSO_WM_UNIT_TEXT_FILL_FORE_SCHEMECOLOR_INDEX" val="13"/>
  <p:tag name="KSO_WM_UNIT_TEXT_FILL_TYPE" val="1"/>
  <p:tag name="KSO_WM_TEMPLATE_ASSEMBLE_XID" val="5f7096040ff15d9a40ec0e3d"/>
  <p:tag name="KSO_WM_TEMPLATE_ASSEMBLE_GROUPID" val="5f7096040ff15d9a40ec0e3d"/>
</p:tagLst>
</file>

<file path=ppt/tags/tag28.xml><?xml version="1.0" encoding="utf-8"?>
<p:tagLst xmlns:p="http://schemas.openxmlformats.org/presentationml/2006/main">
  <p:tag name="KSO_WM_UNIT_ISCONTENTSTITLE" val="0"/>
  <p:tag name="KSO_WM_UNIT_ISNUMDGMTITLE" val="0"/>
  <p:tag name="KSO_WM_UNIT_NOCLEAR" val="1"/>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11344_1*a*1"/>
  <p:tag name="KSO_WM_TEMPLATE_CATEGORY" val="custom"/>
  <p:tag name="KSO_WM_TEMPLATE_INDEX" val="20211344"/>
  <p:tag name="KSO_WM_UNIT_LAYERLEVEL" val="1"/>
  <p:tag name="KSO_WM_TAG_VERSION" val="1.0"/>
  <p:tag name="KSO_WM_BEAUTIFY_FLAG" val="#wm#"/>
  <p:tag name="KSO_WM_UNIT_PRESET_TEXT" val="谢谢观看"/>
  <p:tag name="KSO_WM_UNIT_DEFAULT_FONT" val="60;74;4"/>
  <p:tag name="KSO_WM_UNIT_BLOCK" val="0"/>
  <p:tag name="KSO_WM_UNIT_DEC_AREA_ID" val="b73e933c1e6d4557bd2fa1b210e4e326"/>
  <p:tag name="KSO_WM_CHIP_GROUPID" val="5ebe37500ac41c4a0a5255bb"/>
  <p:tag name="KSO_WM_CHIP_XID" val="5ebe37500ac41c4a0a5255bc"/>
  <p:tag name="KSO_WM_CHIP_FILLAREA_FILL_RULE" val="{&quot;fill_align&quot;:&quot;cm&quot;,&quot;fill_mode&quot;:&quot;adaptive&quot;,&quot;sacle_strategy&quot;:&quot;smart&quot;}"/>
  <p:tag name="KSO_WM_ASSEMBLE_CHIP_INDEX" val="2505b76eb7c249698c44966e70be30de"/>
  <p:tag name="KSO_WM_UNIT_TEXT_FILL_FORE_SCHEMECOLOR_INDEX_BRIGHTNESS" val="0.15"/>
  <p:tag name="KSO_WM_UNIT_TEXT_FILL_FORE_SCHEMECOLOR_INDEX" val="13"/>
  <p:tag name="KSO_WM_UNIT_TEXT_FILL_TYPE" val="1"/>
  <p:tag name="KSO_WM_TEMPLATE_ASSEMBLE_XID" val="5f7096040ff15d9a40ec0e3d"/>
  <p:tag name="KSO_WM_TEMPLATE_ASSEMBLE_GROUPID" val="5f7096040ff15d9a40ec0e3d"/>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3110fd5b58b4444193813f6e115580a9"/>
  <p:tag name="KSO_WM_UNIT_DECORATE_INFO" val=""/>
  <p:tag name="KSO_WM_UNIT_SM_LIMIT_TYPE" val=""/>
  <p:tag name="KSO_WM_CHIP_FILLAREA_FILL_RULE" val="{&quot;fill_align&quot;:&quot;cm&quot;,&quot;fill_effect&quot;:[],&quot;fill_mode&quot;:&quot;full&quot;,&quot;sacle_strategy&quot;:&quot;stretch&quot;}"/>
  <p:tag name="KSO_WM_ASSEMBLE_CHIP_INDEX" val="ed0f627f599545cbb94fe8de8d13ea36"/>
  <p:tag name="KSO_WM_SLIDE_BACKGROUND_TYPE" val="general"/>
</p:tagLst>
</file>

<file path=ppt/tags/tag3.xml><?xml version="1.0" encoding="utf-8"?>
<p:tagLst xmlns:p="http://schemas.openxmlformats.org/presentationml/2006/main">
  <p:tag name="KSO_WM_UNIT_ISCONTENTSTITLE" val="0"/>
  <p:tag name="KSO_WM_UNIT_ISNUMDGMTITLE" val="0"/>
  <p:tag name="KSO_WM_UNIT_NOCLEAR" val="1"/>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11344_1*a*1"/>
  <p:tag name="KSO_WM_TEMPLATE_CATEGORY" val="custom"/>
  <p:tag name="KSO_WM_TEMPLATE_INDEX" val="20211344"/>
  <p:tag name="KSO_WM_UNIT_LAYERLEVEL" val="1"/>
  <p:tag name="KSO_WM_TAG_VERSION" val="1.0"/>
  <p:tag name="KSO_WM_BEAUTIFY_FLAG" val="#wm#"/>
  <p:tag name="KSO_WM_UNIT_PRESET_TEXT" val="谢谢观看"/>
  <p:tag name="KSO_WM_UNIT_DEFAULT_FONT" val="60;74;4"/>
  <p:tag name="KSO_WM_UNIT_BLOCK" val="0"/>
  <p:tag name="KSO_WM_UNIT_DEC_AREA_ID" val="b73e933c1e6d4557bd2fa1b210e4e326"/>
  <p:tag name="KSO_WM_CHIP_GROUPID" val="5ebe37500ac41c4a0a5255bb"/>
  <p:tag name="KSO_WM_CHIP_XID" val="5ebe37500ac41c4a0a5255bc"/>
  <p:tag name="KSO_WM_CHIP_FILLAREA_FILL_RULE" val="{&quot;fill_align&quot;:&quot;cm&quot;,&quot;fill_mode&quot;:&quot;adaptive&quot;,&quot;sacle_strategy&quot;:&quot;smart&quot;}"/>
  <p:tag name="KSO_WM_ASSEMBLE_CHIP_INDEX" val="2505b76eb7c249698c44966e70be30de"/>
  <p:tag name="KSO_WM_UNIT_TEXT_FILL_FORE_SCHEMECOLOR_INDEX_BRIGHTNESS" val="0.15"/>
  <p:tag name="KSO_WM_UNIT_TEXT_FILL_FORE_SCHEMECOLOR_INDEX" val="13"/>
  <p:tag name="KSO_WM_UNIT_TEXT_FILL_TYPE" val="1"/>
  <p:tag name="KSO_WM_TEMPLATE_ASSEMBLE_XID" val="5f7096040ff15d9a40ec0e3d"/>
  <p:tag name="KSO_WM_TEMPLATE_ASSEMBLE_GROUPID" val="5f7096040ff15d9a40ec0e3d"/>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584dfe683a194758a8bf4d1d7d2f7509"/>
  <p:tag name="KSO_WM_UNIT_DECORATE_INFO" val=""/>
  <p:tag name="KSO_WM_UNIT_SM_LIMIT_TYPE" val=""/>
  <p:tag name="KSO_WM_CHIP_FILLAREA_FILL_RULE" val="{&quot;fill_align&quot;:&quot;cm&quot;,&quot;fill_effect&quot;:[],&quot;fill_mode&quot;:&quot;full&quot;,&quot;sacle_strategy&quot;:&quot;stretch&quot;}"/>
  <p:tag name="KSO_WM_ASSEMBLE_CHIP_INDEX" val="79e2d1727c50420080b71b6e30daba3e"/>
  <p:tag name="KSO_WM_SLIDE_BACKGROUND_TYPE" val="general"/>
</p:tagLst>
</file>

<file path=ppt/tags/tag31.xml><?xml version="1.0" encoding="utf-8"?>
<p:tagLst xmlns:p="http://schemas.openxmlformats.org/presentationml/2006/main">
  <p:tag name="KSO_WM_SLIDE_BACKGROUND_TYPE" val="general"/>
</p:tagLst>
</file>

<file path=ppt/tags/tag32.xml><?xml version="1.0" encoding="utf-8"?>
<p:tagLst xmlns:p="http://schemas.openxmlformats.org/presentationml/2006/main">
  <p:tag name="KSO_WM_SLIDE_BACKGROUND_TYPE" val="general"/>
</p:tagLst>
</file>

<file path=ppt/tags/tag33.xml><?xml version="1.0" encoding="utf-8"?>
<p:tagLst xmlns:p="http://schemas.openxmlformats.org/presentationml/2006/main">
  <p:tag name="KSO_WM_SLIDE_BACKGROUND_TYPE" val="general"/>
</p:tagLst>
</file>

<file path=ppt/tags/tag34.xml><?xml version="1.0" encoding="utf-8"?>
<p:tagLst xmlns:p="http://schemas.openxmlformats.org/presentationml/2006/main">
  <p:tag name="KSO_WM_SLIDE_BACKGROUND_TYPE" val="gener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1344_5*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703eaf747e3ea6e292956f"/>
  <p:tag name="KSO_WM_UNIT_DEC_AREA_ID" val="3374acb4bc934566b0cac9203ca30c52"/>
  <p:tag name="KSO_WM_UNIT_DECORATE_INFO" val=""/>
  <p:tag name="KSO_WM_UNIT_SM_LIMIT_TYPE" val=""/>
  <p:tag name="KSO_WM_CHIP_FILLAREA_FILL_RULE" val="{&quot;fill_align&quot;:&quot;cm&quot;,&quot;fill_effect&quot;:[],&quot;fill_mode&quot;:&quot;full&quot;,&quot;sacle_strategy&quot;:&quot;stretch&quot;}"/>
  <p:tag name="KSO_WM_ASSEMBLE_CHIP_INDEX" val="c5be39c164814870b4692984f3de3381"/>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14ebf4b0a7624641b6bb86d6c2321515"/>
  <p:tag name="KSO_WM_UNIT_DECORATE_INFO" val=""/>
  <p:tag name="KSO_WM_UNIT_SM_LIMIT_TYPE" val=""/>
  <p:tag name="KSO_WM_CHIP_FILLAREA_FILL_RULE" val="{&quot;fill_align&quot;:&quot;cm&quot;,&quot;fill_effect&quot;:[],&quot;fill_mode&quot;:&quot;full&quot;,&quot;sacle_strategy&quot;:&quot;stretch&quot;}"/>
  <p:tag name="KSO_WM_ASSEMBLE_CHIP_INDEX" val="baafee142b714fb2a76eab03bc387478"/>
  <p:tag name="KSO_WM_SLIDE_BACKGROUND_TYPE" val="frame"/>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5751fc8042e24109816ec2bba5c63be1"/>
  <p:tag name="KSO_WM_UNIT_DECORATE_INFO" val=""/>
  <p:tag name="KSO_WM_UNIT_SM_LIMIT_TYPE" val=""/>
  <p:tag name="KSO_WM_CHIP_FILLAREA_FILL_RULE" val="{&quot;fill_align&quot;:&quot;cm&quot;,&quot;fill_effect&quot;:[],&quot;fill_mode&quot;:&quot;full&quot;,&quot;sacle_strategy&quot;:&quot;stretch&quot;}"/>
  <p:tag name="KSO_WM_ASSEMBLE_CHIP_INDEX" val="9c20956b8bf64e46b112484446a0de6e"/>
  <p:tag name="KSO_WM_SLIDE_BACKGROUND_TYPE" val="frame"/>
</p:tagLst>
</file>

<file path=ppt/tags/tag38.xml><?xml version="1.0" encoding="utf-8"?>
<p:tagLst xmlns:p="http://schemas.openxmlformats.org/presentationml/2006/main">
  <p:tag name="KSO_WM_SLIDE_BACKGROUND_TYPE" val="frame"/>
</p:tagLst>
</file>

<file path=ppt/tags/tag39.xml><?xml version="1.0" encoding="utf-8"?>
<p:tagLst xmlns:p="http://schemas.openxmlformats.org/presentationml/2006/main">
  <p:tag name="KSO_WM_SLIDE_BACKGROUND_TYPE" val="frame"/>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11344_1*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3"/>
  <p:tag name="KSO_WM_UNIT_DEC_AREA_ID" val="dcf6190cc3fb4603b3beb17b2203481f"/>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6d301cad84a4fa6afc28d43a4aa86bb"/>
</p:tagLst>
</file>

<file path=ppt/tags/tag40.xml><?xml version="1.0" encoding="utf-8"?>
<p:tagLst xmlns:p="http://schemas.openxmlformats.org/presentationml/2006/main">
  <p:tag name="KSO_WM_SLIDE_BACKGROUND_TYPE" val="frame"/>
</p:tagLst>
</file>

<file path=ppt/tags/tag41.xml><?xml version="1.0" encoding="utf-8"?>
<p:tagLst xmlns:p="http://schemas.openxmlformats.org/presentationml/2006/main">
  <p:tag name="KSO_WM_SLIDE_BACKGROUND_TYPE" val="frame"/>
</p:tagLst>
</file>

<file path=ppt/tags/tag42.xml><?xml version="1.0" encoding="utf-8"?>
<p:tagLst xmlns:p="http://schemas.openxmlformats.org/presentationml/2006/main">
  <p:tag name="KSO_WM_SLIDE_BACKGROUND_TYPE" val="frame"/>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1344_5*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703eaf747e3ea6e292956f"/>
  <p:tag name="KSO_WM_UNIT_DEC_AREA_ID" val="81096cd6ab034c74aca4bbde920358a9"/>
  <p:tag name="KSO_WM_UNIT_DECORATE_INFO" val=""/>
  <p:tag name="KSO_WM_UNIT_SM_LIMIT_TYPE" val=""/>
  <p:tag name="KSO_WM_CHIP_FILLAREA_FILL_RULE" val="{&quot;fill_align&quot;:&quot;cm&quot;,&quot;fill_effect&quot;:[],&quot;fill_mode&quot;:&quot;full&quot;,&quot;sacle_strategy&quot;:&quot;stretch&quot;}"/>
  <p:tag name="KSO_WM_ASSEMBLE_CHIP_INDEX" val="f85daddb6d2d415dab336d9da1cd9157"/>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6c9fbeb129294136bde919d3029db485"/>
  <p:tag name="KSO_WM_UNIT_DECORATE_INFO" val=""/>
  <p:tag name="KSO_WM_UNIT_SM_LIMIT_TYPE" val=""/>
  <p:tag name="KSO_WM_CHIP_FILLAREA_FILL_RULE" val="{&quot;fill_align&quot;:&quot;cm&quot;,&quot;fill_effect&quot;:[],&quot;fill_mode&quot;:&quot;full&quot;,&quot;sacle_strategy&quot;:&quot;stretch&quot;}"/>
  <p:tag name="KSO_WM_ASSEMBLE_CHIP_INDEX" val="56ba986a864c462bba5322cc3786e74a"/>
  <p:tag name="KSO_WM_SLIDE_BACKGROUND_TYPE" val="leftRight"/>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cba5dfe826634a8fb4614e4d3a027271"/>
  <p:tag name="KSO_WM_UNIT_DECORATE_INFO" val=""/>
  <p:tag name="KSO_WM_UNIT_SM_LIMIT_TYPE" val=""/>
  <p:tag name="KSO_WM_CHIP_FILLAREA_FILL_RULE" val="{&quot;fill_align&quot;:&quot;cm&quot;,&quot;fill_effect&quot;:[],&quot;fill_mode&quot;:&quot;full&quot;,&quot;sacle_strategy&quot;:&quot;stretch&quot;}"/>
  <p:tag name="KSO_WM_ASSEMBLE_CHIP_INDEX" val="666e4d09b5524b7baa1c2c99e2eb5b93"/>
  <p:tag name="KSO_WM_SLIDE_BACKGROUND_TYPE" val="leftRight"/>
</p:tagLst>
</file>

<file path=ppt/tags/tag46.xml><?xml version="1.0" encoding="utf-8"?>
<p:tagLst xmlns:p="http://schemas.openxmlformats.org/presentationml/2006/main">
  <p:tag name="KSO_WM_SLIDE_BACKGROUND_TYPE" val="leftRight"/>
</p:tagLst>
</file>

<file path=ppt/tags/tag47.xml><?xml version="1.0" encoding="utf-8"?>
<p:tagLst xmlns:p="http://schemas.openxmlformats.org/presentationml/2006/main">
  <p:tag name="KSO_WM_SLIDE_BACKGROUND_TYPE" val="leftRight"/>
</p:tagLst>
</file>

<file path=ppt/tags/tag48.xml><?xml version="1.0" encoding="utf-8"?>
<p:tagLst xmlns:p="http://schemas.openxmlformats.org/presentationml/2006/main">
  <p:tag name="KSO_WM_SLIDE_BACKGROUND_TYPE" val="leftRight"/>
</p:tagLst>
</file>

<file path=ppt/tags/tag49.xml><?xml version="1.0" encoding="utf-8"?>
<p:tagLst xmlns:p="http://schemas.openxmlformats.org/presentationml/2006/main">
  <p:tag name="KSO_WM_SLIDE_BACKGROUND_TYPE" val="leftRight"/>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1344_1*a*1"/>
  <p:tag name="KSO_WM_TEMPLATE_CATEGORY" val="custom"/>
  <p:tag name="KSO_WM_TEMPLATE_INDEX" val="20211344"/>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同心逐梦 不断超越"/>
  <p:tag name="KSO_WM_UNIT_BLOCK" val="0"/>
  <p:tag name="KSO_WM_UNIT_DEC_AREA_ID" val="2bc3cbf800cd4d65bcedd9291a31b430"/>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92b4bfc363294ab6a10ad52acbedc00d"/>
  <p:tag name="KSO_WM_UNIT_TEXT_FILL_FORE_SCHEMECOLOR_INDEX_BRIGHTNESS" val="0.15"/>
  <p:tag name="KSO_WM_UNIT_TEXT_FILL_FORE_SCHEMECOLOR_INDEX" val="13"/>
  <p:tag name="KSO_WM_UNIT_TEXT_FILL_TYPE" val="1"/>
  <p:tag name="KSO_WM_TEMPLATE_ASSEMBLE_XID" val="5f7096040ff15d9a40ec0e27"/>
  <p:tag name="KSO_WM_TEMPLATE_ASSEMBLE_GROUPID" val="5f7096040ff15d9a40ec0e27"/>
</p:tagLst>
</file>

<file path=ppt/tags/tag50.xml><?xml version="1.0" encoding="utf-8"?>
<p:tagLst xmlns:p="http://schemas.openxmlformats.org/presentationml/2006/main">
  <p:tag name="KSO_WM_SLIDE_BACKGROUND_TYPE" val="leftRight"/>
</p:tagLst>
</file>

<file path=ppt/tags/tag51.xml><?xml version="1.0" encoding="utf-8"?>
<p:tagLst xmlns:p="http://schemas.openxmlformats.org/presentationml/2006/main">
  <p:tag name="KSO_WM_SLIDE_BACKGROUND_TYPE" val="leftRight"/>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1344_5*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703eaf747e3ea6e292956f"/>
  <p:tag name="KSO_WM_UNIT_DEC_AREA_ID" val="1b7c5f7b5b5f40298a3fa537f547a4ef"/>
  <p:tag name="KSO_WM_UNIT_DECORATE_INFO" val=""/>
  <p:tag name="KSO_WM_UNIT_SM_LIMIT_TYPE" val=""/>
  <p:tag name="KSO_WM_CHIP_FILLAREA_FILL_RULE" val="{&quot;fill_align&quot;:&quot;cm&quot;,&quot;fill_effect&quot;:[],&quot;fill_mode&quot;:&quot;full&quot;,&quot;sacle_strategy&quot;:&quot;stretch&quot;}"/>
  <p:tag name="KSO_WM_ASSEMBLE_CHIP_INDEX" val="47abd10431754324b7896d4b2aab8a00"/>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19b61ea392a44334a487f6297db72603"/>
  <p:tag name="KSO_WM_UNIT_DECORATE_INFO" val=""/>
  <p:tag name="KSO_WM_UNIT_SM_LIMIT_TYPE" val=""/>
  <p:tag name="KSO_WM_CHIP_FILLAREA_FILL_RULE" val="{&quot;fill_align&quot;:&quot;cm&quot;,&quot;fill_effect&quot;:[],&quot;fill_mode&quot;:&quot;full&quot;,&quot;sacle_strategy&quot;:&quot;stretch&quot;}"/>
  <p:tag name="KSO_WM_ASSEMBLE_CHIP_INDEX" val="6a8f3143842d4f55b0e0416b411c3eb3"/>
  <p:tag name="KSO_WM_SLIDE_BACKGROUND_TYPE" val="topBotto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83249e4928df429ca31dac307a7baf8c"/>
  <p:tag name="KSO_WM_UNIT_DECORATE_INFO" val=""/>
  <p:tag name="KSO_WM_UNIT_SM_LIMIT_TYPE" val=""/>
  <p:tag name="KSO_WM_CHIP_FILLAREA_FILL_RULE" val="{&quot;fill_align&quot;:&quot;cm&quot;,&quot;fill_effect&quot;:[],&quot;fill_mode&quot;:&quot;full&quot;,&quot;sacle_strategy&quot;:&quot;stretch&quot;}"/>
  <p:tag name="KSO_WM_ASSEMBLE_CHIP_INDEX" val="14b6cc4810964e2dae7008188bc6ec33"/>
  <p:tag name="KSO_WM_SLIDE_BACKGROUND_TYPE" val="topBottom"/>
</p:tagLst>
</file>

<file path=ppt/tags/tag55.xml><?xml version="1.0" encoding="utf-8"?>
<p:tagLst xmlns:p="http://schemas.openxmlformats.org/presentationml/2006/main">
  <p:tag name="KSO_WM_SLIDE_BACKGROUND_TYPE" val="topBottom"/>
</p:tagLst>
</file>

<file path=ppt/tags/tag56.xml><?xml version="1.0" encoding="utf-8"?>
<p:tagLst xmlns:p="http://schemas.openxmlformats.org/presentationml/2006/main">
  <p:tag name="KSO_WM_SLIDE_BACKGROUND_TYPE" val="topBottom"/>
</p:tagLst>
</file>

<file path=ppt/tags/tag57.xml><?xml version="1.0" encoding="utf-8"?>
<p:tagLst xmlns:p="http://schemas.openxmlformats.org/presentationml/2006/main">
  <p:tag name="KSO_WM_SLIDE_BACKGROUND_TYPE" val="topBottom"/>
</p:tagLst>
</file>

<file path=ppt/tags/tag58.xml><?xml version="1.0" encoding="utf-8"?>
<p:tagLst xmlns:p="http://schemas.openxmlformats.org/presentationml/2006/main">
  <p:tag name="KSO_WM_SLIDE_BACKGROUND_TYPE" val="topBottom"/>
</p:tagLst>
</file>

<file path=ppt/tags/tag59.xml><?xml version="1.0" encoding="utf-8"?>
<p:tagLst xmlns:p="http://schemas.openxmlformats.org/presentationml/2006/main">
  <p:tag name="KSO_WM_SLIDE_BACKGROUND_TYPE" val="topBotto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1344_1*b*1"/>
  <p:tag name="KSO_WM_TEMPLATE_CATEGORY" val="custom"/>
  <p:tag name="KSO_WM_TEMPLATE_INDEX" val="20211344"/>
  <p:tag name="KSO_WM_UNIT_LAYERLEVEL" val="1"/>
  <p:tag name="KSO_WM_TAG_VERSION" val="1.0"/>
  <p:tag name="KSO_WM_BEAUTIFY_FLAG" val="#wm#"/>
  <p:tag name="KSO_WM_UNIT_ISCONTENTSTITLE" val="0"/>
  <p:tag name="KSO_WM_UNIT_NOCLEAR" val="0"/>
  <p:tag name="KSO_WM_UNIT_VALUE" val="19"/>
  <p:tag name="KSO_WM_UNIT_TYPE" val="b"/>
  <p:tag name="KSO_WM_UNIT_INDEX" val="1"/>
  <p:tag name="KSO_WM_UNIT_ISNUMDGMTITLE" val="0"/>
  <p:tag name="KSO_WM_UNIT_PRESET_TEXT" val="此处添加副标题内容"/>
  <p:tag name="KSO_WM_UNIT_BLOCK" val="0"/>
  <p:tag name="KSO_WM_UNIT_DEC_AREA_ID" val="6cf57771c94a45469378917d4183dbc1"/>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92b4bfc363294ab6a10ad52acbedc00d"/>
  <p:tag name="KSO_WM_UNIT_TEXT_FILL_FORE_SCHEMECOLOR_INDEX_BRIGHTNESS" val="0.35"/>
  <p:tag name="KSO_WM_UNIT_TEXT_FILL_FORE_SCHEMECOLOR_INDEX" val="13"/>
  <p:tag name="KSO_WM_UNIT_TEXT_FILL_TYPE" val="1"/>
  <p:tag name="KSO_WM_TEMPLATE_ASSEMBLE_XID" val="5f7096040ff15d9a40ec0e27"/>
  <p:tag name="KSO_WM_TEMPLATE_ASSEMBLE_GROUPID" val="5f7096040ff15d9a40ec0e27"/>
</p:tagLst>
</file>

<file path=ppt/tags/tag60.xml><?xml version="1.0" encoding="utf-8"?>
<p:tagLst xmlns:p="http://schemas.openxmlformats.org/presentationml/2006/main">
  <p:tag name="KSO_WM_SLIDE_BACKGROUND_TYPE" val="topBotto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1344_5*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703eaf747e3ea6e292956f"/>
  <p:tag name="KSO_WM_UNIT_DEC_AREA_ID" val="f814005cacfe4b72b9ffbc978a04e7fe"/>
  <p:tag name="KSO_WM_UNIT_DECORATE_INFO" val=""/>
  <p:tag name="KSO_WM_UNIT_SM_LIMIT_TYPE" val=""/>
  <p:tag name="KSO_WM_CHIP_FILLAREA_FILL_RULE" val="{&quot;fill_align&quot;:&quot;cm&quot;,&quot;fill_effect&quot;:[],&quot;fill_mode&quot;:&quot;full&quot;,&quot;sacle_strategy&quot;:&quot;stretch&quot;}"/>
  <p:tag name="KSO_WM_ASSEMBLE_CHIP_INDEX" val="3c8a0adab9ea4493be642527ea508e92"/>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b900ff6ba94744028e0c79720d85a4a0"/>
  <p:tag name="KSO_WM_UNIT_DECORATE_INFO" val=""/>
  <p:tag name="KSO_WM_UNIT_SM_LIMIT_TYPE" val=""/>
  <p:tag name="KSO_WM_CHIP_FILLAREA_FILL_RULE" val="{&quot;fill_align&quot;:&quot;cm&quot;,&quot;fill_effect&quot;:[],&quot;fill_mode&quot;:&quot;full&quot;,&quot;sacle_strategy&quot;:&quot;stretch&quot;}"/>
  <p:tag name="KSO_WM_ASSEMBLE_CHIP_INDEX" val="337524ba06a94989b7afffe20e520e30"/>
  <p:tag name="KSO_WM_SLIDE_BACKGROUND_TYPE" val="bottomTop"/>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e3365142bc2c4222ae1dad801371386b"/>
  <p:tag name="KSO_WM_UNIT_DECORATE_INFO" val=""/>
  <p:tag name="KSO_WM_UNIT_SM_LIMIT_TYPE" val=""/>
  <p:tag name="KSO_WM_CHIP_FILLAREA_FILL_RULE" val="{&quot;fill_align&quot;:&quot;cm&quot;,&quot;fill_effect&quot;:[],&quot;fill_mode&quot;:&quot;full&quot;,&quot;sacle_strategy&quot;:&quot;stretch&quot;}"/>
  <p:tag name="KSO_WM_ASSEMBLE_CHIP_INDEX" val="1349533ef45d437cabc3e7e45a2dd568"/>
  <p:tag name="KSO_WM_SLIDE_BACKGROUND_TYPE" val="bottomTop"/>
</p:tagLst>
</file>

<file path=ppt/tags/tag64.xml><?xml version="1.0" encoding="utf-8"?>
<p:tagLst xmlns:p="http://schemas.openxmlformats.org/presentationml/2006/main">
  <p:tag name="KSO_WM_SLIDE_BACKGROUND_TYPE" val="bottomTop"/>
</p:tagLst>
</file>

<file path=ppt/tags/tag65.xml><?xml version="1.0" encoding="utf-8"?>
<p:tagLst xmlns:p="http://schemas.openxmlformats.org/presentationml/2006/main">
  <p:tag name="KSO_WM_SLIDE_BACKGROUND_TYPE" val="bottomTop"/>
</p:tagLst>
</file>

<file path=ppt/tags/tag66.xml><?xml version="1.0" encoding="utf-8"?>
<p:tagLst xmlns:p="http://schemas.openxmlformats.org/presentationml/2006/main">
  <p:tag name="KSO_WM_SLIDE_BACKGROUND_TYPE" val="bottomTop"/>
</p:tagLst>
</file>

<file path=ppt/tags/tag67.xml><?xml version="1.0" encoding="utf-8"?>
<p:tagLst xmlns:p="http://schemas.openxmlformats.org/presentationml/2006/main">
  <p:tag name="KSO_WM_SLIDE_BACKGROUND_TYPE" val="bottomTop"/>
</p:tagLst>
</file>

<file path=ppt/tags/tag68.xml><?xml version="1.0" encoding="utf-8"?>
<p:tagLst xmlns:p="http://schemas.openxmlformats.org/presentationml/2006/main">
  <p:tag name="KSO_WM_SLIDE_BACKGROUND_TYPE" val="bottomTop"/>
</p:tagLst>
</file>

<file path=ppt/tags/tag69.xml><?xml version="1.0" encoding="utf-8"?>
<p:tagLst xmlns:p="http://schemas.openxmlformats.org/presentationml/2006/main">
  <p:tag name="KSO_WM_SLIDE_BACKGROUND_TYPE" val="bottomTop"/>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3110fd5b58b4444193813f6e115580a9"/>
  <p:tag name="KSO_WM_UNIT_DECORATE_INFO" val=""/>
  <p:tag name="KSO_WM_UNIT_SM_LIMIT_TYPE" val=""/>
  <p:tag name="KSO_WM_CHIP_FILLAREA_FILL_RULE" val="{&quot;fill_align&quot;:&quot;cm&quot;,&quot;fill_effect&quot;:[],&quot;fill_mode&quot;:&quot;full&quot;,&quot;sacle_strategy&quot;:&quot;stretch&quot;}"/>
  <p:tag name="KSO_WM_ASSEMBLE_CHIP_INDEX" val="ed0f627f599545cbb94fe8de8d13ea36"/>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1344_5*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703eaf747e3ea6e292956f"/>
  <p:tag name="KSO_WM_UNIT_DEC_AREA_ID" val="f53a9f9604eb43058fd43bb1cab02a36"/>
  <p:tag name="KSO_WM_UNIT_DECORATE_INFO" val=""/>
  <p:tag name="KSO_WM_UNIT_SM_LIMIT_TYPE" val=""/>
  <p:tag name="KSO_WM_CHIP_FILLAREA_FILL_RULE" val="{&quot;fill_align&quot;:&quot;cm&quot;,&quot;fill_effect&quot;:[],&quot;fill_mode&quot;:&quot;full&quot;,&quot;sacle_strategy&quot;:&quot;stretch&quot;}"/>
  <p:tag name="KSO_WM_ASSEMBLE_CHIP_INDEX" val="8368f57d59654d78854008a3d30b49c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770ab1f974e645ca9a01672e14d0d992"/>
  <p:tag name="KSO_WM_UNIT_DECORATE_INFO" val=""/>
  <p:tag name="KSO_WM_UNIT_SM_LIMIT_TYPE" val=""/>
  <p:tag name="KSO_WM_CHIP_FILLAREA_FILL_RULE" val="{&quot;fill_align&quot;:&quot;cm&quot;,&quot;fill_effect&quot;:[],&quot;fill_mode&quot;:&quot;full&quot;,&quot;sacle_strategy&quot;:&quot;stretch&quot;}"/>
  <p:tag name="KSO_WM_ASSEMBLE_CHIP_INDEX" val="d9ead091e09f431a810ea3cd9079883e"/>
  <p:tag name="KSO_WM_SLIDE_BACKGROUND_TYPE" val="navigation"/>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9f2e8a37a3c2457da3e73478f2e0dc13"/>
  <p:tag name="KSO_WM_UNIT_DECORATE_INFO" val=""/>
  <p:tag name="KSO_WM_UNIT_SM_LIMIT_TYPE" val=""/>
  <p:tag name="KSO_WM_CHIP_FILLAREA_FILL_RULE" val="{&quot;fill_align&quot;:&quot;cm&quot;,&quot;fill_effect&quot;:[],&quot;fill_mode&quot;:&quot;full&quot;,&quot;sacle_strategy&quot;:&quot;stretch&quot;}"/>
  <p:tag name="KSO_WM_ASSEMBLE_CHIP_INDEX" val="b12dfb658bf946fabe4612426485dfb0"/>
  <p:tag name="KSO_WM_SLIDE_BACKGROUND_TYPE" val="navigation"/>
</p:tagLst>
</file>

<file path=ppt/tags/tag73.xml><?xml version="1.0" encoding="utf-8"?>
<p:tagLst xmlns:p="http://schemas.openxmlformats.org/presentationml/2006/main">
  <p:tag name="KSO_WM_SLIDE_BACKGROUND_TYPE" val="navigation"/>
</p:tagLst>
</file>

<file path=ppt/tags/tag74.xml><?xml version="1.0" encoding="utf-8"?>
<p:tagLst xmlns:p="http://schemas.openxmlformats.org/presentationml/2006/main">
  <p:tag name="KSO_WM_SLIDE_BACKGROUND_TYPE" val="navigation"/>
</p:tagLst>
</file>

<file path=ppt/tags/tag75.xml><?xml version="1.0" encoding="utf-8"?>
<p:tagLst xmlns:p="http://schemas.openxmlformats.org/presentationml/2006/main">
  <p:tag name="KSO_WM_SLIDE_BACKGROUND_TYPE" val="navigation"/>
</p:tagLst>
</file>

<file path=ppt/tags/tag76.xml><?xml version="1.0" encoding="utf-8"?>
<p:tagLst xmlns:p="http://schemas.openxmlformats.org/presentationml/2006/main">
  <p:tag name="KSO_WM_SLIDE_BACKGROUND_TYPE" val="navigation"/>
</p:tagLst>
</file>

<file path=ppt/tags/tag77.xml><?xml version="1.0" encoding="utf-8"?>
<p:tagLst xmlns:p="http://schemas.openxmlformats.org/presentationml/2006/main">
  <p:tag name="KSO_WM_SLIDE_BACKGROUND_TYPE" val="navigation"/>
</p:tagLst>
</file>

<file path=ppt/tags/tag78.xml><?xml version="1.0" encoding="utf-8"?>
<p:tagLst xmlns:p="http://schemas.openxmlformats.org/presentationml/2006/main">
  <p:tag name="KSO_WM_SLIDE_BACKGROUND_TYPE" val="navigation"/>
</p:tagLst>
</file>

<file path=ppt/tags/tag79.xml><?xml version="1.0" encoding="utf-8"?>
<p:tagLst xmlns:p="http://schemas.openxmlformats.org/presentationml/2006/main">
  <p:tag name="KSO_WM_SLIDE_BACKGROUND_TYPE" val="navigation"/>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584dfe683a194758a8bf4d1d7d2f7509"/>
  <p:tag name="KSO_WM_UNIT_DECORATE_INFO" val=""/>
  <p:tag name="KSO_WM_UNIT_SM_LIMIT_TYPE" val=""/>
  <p:tag name="KSO_WM_CHIP_FILLAREA_FILL_RULE" val="{&quot;fill_align&quot;:&quot;cm&quot;,&quot;fill_effect&quot;:[],&quot;fill_mode&quot;:&quot;full&quot;,&quot;sacle_strategy&quot;:&quot;stretch&quot;}"/>
  <p:tag name="KSO_WM_ASSEMBLE_CHIP_INDEX" val="79e2d1727c50420080b71b6e30daba3e"/>
</p:tagLst>
</file>

<file path=ppt/tags/tag80.xml><?xml version="1.0" encoding="utf-8"?>
<p:tagLst xmlns:p="http://schemas.openxmlformats.org/presentationml/2006/main">
  <p:tag name="KSO_WM_SLIDE_BACKGROUND_TYPE" val="navigation"/>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1344_5*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703eaf747e3ea6e292956f"/>
  <p:tag name="KSO_WM_UNIT_DEC_AREA_ID" val="e8c23f28a2fd409ba94a396867ee6a8e"/>
  <p:tag name="KSO_WM_UNIT_DECORATE_INFO" val=""/>
  <p:tag name="KSO_WM_UNIT_SM_LIMIT_TYPE" val=""/>
  <p:tag name="KSO_WM_CHIP_FILLAREA_FILL_RULE" val="{&quot;fill_align&quot;:&quot;cm&quot;,&quot;fill_effect&quot;:[],&quot;fill_mode&quot;:&quot;full&quot;,&quot;sacle_strategy&quot;:&quot;stretch&quot;}"/>
  <p:tag name="KSO_WM_ASSEMBLE_CHIP_INDEX" val="0cb7b48cf11b4361b5d78aa6c1d2634b"/>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026417b5eadb423092a57eb1319bddb3"/>
  <p:tag name="KSO_WM_UNIT_DECORATE_INFO" val=""/>
  <p:tag name="KSO_WM_UNIT_SM_LIMIT_TYPE" val=""/>
  <p:tag name="KSO_WM_CHIP_FILLAREA_FILL_RULE" val="{&quot;fill_align&quot;:&quot;cm&quot;,&quot;fill_effect&quot;:[],&quot;fill_mode&quot;:&quot;full&quot;,&quot;sacle_strategy&quot;:&quot;stretch&quot;}"/>
  <p:tag name="KSO_WM_ASSEMBLE_CHIP_INDEX" val="1ffa0963e063418e94a5318ecaedc80e"/>
  <p:tag name="KSO_WM_SLIDE_BACKGROUND_TYPE" val="belt"/>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4_3*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5"/>
  <p:tag name="KSO_WM_UNIT_DEC_AREA_ID" val="b453c9abfbae4dcc8c9b6a96127fd604"/>
  <p:tag name="KSO_WM_UNIT_DECORATE_INFO" val=""/>
  <p:tag name="KSO_WM_UNIT_SM_LIMIT_TYPE" val=""/>
  <p:tag name="KSO_WM_CHIP_FILLAREA_FILL_RULE" val="{&quot;fill_align&quot;:&quot;cm&quot;,&quot;fill_effect&quot;:[],&quot;fill_mode&quot;:&quot;full&quot;,&quot;sacle_strategy&quot;:&quot;stretch&quot;}"/>
  <p:tag name="KSO_WM_ASSEMBLE_CHIP_INDEX" val="31f9487af582410fa2adb02123802e48"/>
  <p:tag name="KSO_WM_SLIDE_BACKGROUND_TYPE" val="belt"/>
</p:tagLst>
</file>

<file path=ppt/tags/tag84.xml><?xml version="1.0" encoding="utf-8"?>
<p:tagLst xmlns:p="http://schemas.openxmlformats.org/presentationml/2006/main">
  <p:tag name="KSO_WM_SLIDE_BACKGROUND_TYPE" val="belt"/>
</p:tagLst>
</file>

<file path=ppt/tags/tag85.xml><?xml version="1.0" encoding="utf-8"?>
<p:tagLst xmlns:p="http://schemas.openxmlformats.org/presentationml/2006/main">
  <p:tag name="KSO_WM_SLIDE_BACKGROUND_TYPE" val="belt"/>
</p:tagLst>
</file>

<file path=ppt/tags/tag86.xml><?xml version="1.0" encoding="utf-8"?>
<p:tagLst xmlns:p="http://schemas.openxmlformats.org/presentationml/2006/main">
  <p:tag name="KSO_WM_SLIDE_BACKGROUND_TYPE" val="belt"/>
</p:tagLst>
</file>

<file path=ppt/tags/tag87.xml><?xml version="1.0" encoding="utf-8"?>
<p:tagLst xmlns:p="http://schemas.openxmlformats.org/presentationml/2006/main">
  <p:tag name="KSO_WM_SLIDE_BACKGROUND_TYPE" val="belt"/>
</p:tagLst>
</file>

<file path=ppt/tags/tag88.xml><?xml version="1.0" encoding="utf-8"?>
<p:tagLst xmlns:p="http://schemas.openxmlformats.org/presentationml/2006/main">
  <p:tag name="KSO_WM_SLIDE_BACKGROUND_TYPE" val="belt"/>
</p:tagLst>
</file>

<file path=ppt/tags/tag89.xml><?xml version="1.0" encoding="utf-8"?>
<p:tagLst xmlns:p="http://schemas.openxmlformats.org/presentationml/2006/main">
  <p:tag name="KSO_WM_TEMPLATE_CATEGORY" val="custom"/>
  <p:tag name="KSO_WM_TEMPLATE_INDEX" val="20204317"/>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1344_2*i*1"/>
  <p:tag name="KSO_WM_TEMPLATE_CATEGORY" val="chip"/>
  <p:tag name="KSO_WM_TEMPLATE_INDEX" val="20211344"/>
  <p:tag name="KSO_WM_UNIT_LAYERLEVEL" val="1"/>
  <p:tag name="KSO_WM_TAG_VERSION" val="1.0"/>
  <p:tag name="KSO_WM_BEAUTIFY_FLAG" val="#wm#"/>
  <p:tag name="KSO_WM_CHIP_GROUPID" val="5f6dd30b747e3ea6e284b052"/>
  <p:tag name="KSO_WM_CHIP_XID" val="5f6dd30b747e3ea6e284b054"/>
  <p:tag name="KSO_WM_UNIT_DEC_AREA_ID" val="b4bea5d6bb4f40aa8e3050723cc79efe"/>
  <p:tag name="KSO_WM_UNIT_DECORATE_INFO" val=""/>
  <p:tag name="KSO_WM_UNIT_SM_LIMIT_TYPE" val=""/>
  <p:tag name="KSO_WM_CHIP_FILLAREA_FILL_RULE" val="{&quot;fill_align&quot;:&quot;lm&quot;,&quot;fill_effect&quot;:[],&quot;fill_mode&quot;:&quot;adaptive&quot;,&quot;sacle_strategy&quot;:&quot;stretch&quot;}"/>
  <p:tag name="KSO_WM_ASSEMBLE_CHIP_INDEX" val="267da2c0d654447db6fcac430ce9dd2c"/>
</p:tagLst>
</file>

<file path=ppt/tags/tag90.xml><?xml version="1.0" encoding="utf-8"?>
<p:tagLst xmlns:p="http://schemas.openxmlformats.org/presentationml/2006/main">
  <p:tag name="KSO_WM_TEMPLATE_CATEGORY" val="custom"/>
  <p:tag name="KSO_WM_TEMPLATE_INDEX" val="20204317"/>
</p:tagLst>
</file>

<file path=ppt/tags/tag91.xml><?xml version="1.0" encoding="utf-8"?>
<p:tagLst xmlns:p="http://schemas.openxmlformats.org/presentationml/2006/main">
  <p:tag name="KSO_WM_BEAUTIFY_FLAG" val="#wm#"/>
  <p:tag name="KSO_WM_TAG_VERSION" val="1.0"/>
  <p:tag name="KSO_WM_TEMPLATE_CATEGORY" val="custom"/>
  <p:tag name="KSO_WM_TEMPLATE_INDEX" val="20204317"/>
</p:tagLst>
</file>

<file path=ppt/tags/tag92.xml><?xml version="1.0" encoding="utf-8"?>
<p:tagLst xmlns:p="http://schemas.openxmlformats.org/presentationml/2006/main">
  <p:tag name="KSO_WM_SPECIAL_SOURCE" val="bdnull"/>
</p:tagLst>
</file>

<file path=ppt/tags/tag93.xml><?xml version="1.0" encoding="utf-8"?>
<p:tagLst xmlns:p="http://schemas.openxmlformats.org/presentationml/2006/main">
  <p:tag name="KSO_WM_UNIT_COLOR_SCHEME_SHAPE_ID" val="20"/>
  <p:tag name="KSO_WM_UNIT_COLOR_SCHEME_PARENT_PAGE" val="0_4"/>
  <p:tag name="KSO_WM_UNIT_ISCONTENTSTITLE" val="1"/>
  <p:tag name="KSO_WM_UNIT_PRESET_TEXT" val="目录/CONTENTS"/>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4317_6*a*1"/>
  <p:tag name="KSO_WM_TEMPLATE_CATEGORY" val="custom"/>
  <p:tag name="KSO_WM_TEMPLATE_INDEX" val="20204317"/>
  <p:tag name="KSO_WM_UNIT_LAYERLEVEL" val="1"/>
  <p:tag name="KSO_WM_TAG_VERSION" val="1.0"/>
  <p:tag name="KSO_WM_BEAUTIFY_FLAG" val="#wm#"/>
  <p:tag name="KSO_WM_UNIT_ISNUMDGMTITLE" val="0"/>
  <p:tag name="KSO_WM_CHIP_GROUPID" val="5ec7aebb8193540dcf6eab75"/>
  <p:tag name="KSO_WM_CHIP_XID" val="5ec7aebb8193540dcf6eab76"/>
  <p:tag name="KSO_WM_UNIT_DEC_AREA_ID" val="4c54a506af784ba6a2373c79fd7cb786"/>
  <p:tag name="KSO_WM_UNIT_DECORATE_INFO" val=""/>
  <p:tag name="KSO_WM_UNIT_SM_LIMIT_TYPE" val=""/>
  <p:tag name="KSO_WM_CHIP_FILLAREA_FILL_RULE" val="{&quot;fill_align&quot;:&quot;cm&quot;,&quot;fill_mode&quot;:&quot;adaptive&quot;,&quot;sacle_strategy&quot;:&quot;smart&quot;}"/>
  <p:tag name="KSO_WM_ASSEMBLE_CHIP_INDEX" val="cd32f8baf10d4bc9aec602ddd93de0e3"/>
  <p:tag name="KSO_WM_UNIT_TEXT_FILL_FORE_SCHEMECOLOR_INDEX_BRIGHTNESS" val="0"/>
  <p:tag name="KSO_WM_UNIT_TEXT_FILL_FORE_SCHEMECOLOR_INDEX" val="5"/>
  <p:tag name="KSO_WM_UNIT_TEXT_FILL_TYPE"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i*1_1"/>
  <p:tag name="KSO_WM_TEMPLATE_CATEGORY" val="custom"/>
  <p:tag name="KSO_WM_TEMPLATE_INDEX" val="20204317"/>
  <p:tag name="KSO_WM_UNIT_LAYERLEVEL" val="1_1"/>
  <p:tag name="KSO_WM_TAG_VERSION" val="1.0"/>
  <p:tag name="KSO_WM_BEAUTIFY_FLAG" val="#wm#"/>
  <p:tag name="KSO_WM_DIAGRAM_GROUP_CODE" val="l1-1"/>
  <p:tag name="KSO_WM_UNIT_TYPE" val="l_i"/>
  <p:tag name="KSO_WM_UNIT_INDEX" val="1_1"/>
  <p:tag name="KSO_WM_CHIP_GROUPID" val="5f7087080ff15d9a40ebdc94"/>
  <p:tag name="KSO_WM_CHIP_XID" val="5f7087080ff15d9a40ebdc99"/>
  <p:tag name="KSO_WM_UNIT_DEC_AREA_ID" val="6753e34d391b4852bba84a5f332a65e5"/>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LINE_FORE_SCHEMECOLOR_INDEX_BRIGHTNESS" val="0"/>
  <p:tag name="KSO_WM_UNIT_LINE_FORE_SCHEMECOLOR_INDEX" val="5"/>
  <p:tag name="KSO_WM_UNIT_LINE_FILL_TYPE" val="2"/>
  <p:tag name="KSO_WM_UNIT_USESOURCEFORMAT_APPLY"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i*1_1_1"/>
  <p:tag name="KSO_WM_TEMPLATE_CATEGORY" val="custom"/>
  <p:tag name="KSO_WM_TEMPLATE_INDEX" val="20204317"/>
  <p:tag name="KSO_WM_UNIT_LAYERLEVEL" val="1_1_1"/>
  <p:tag name="KSO_WM_TAG_VERSION" val="1.0"/>
  <p:tag name="KSO_WM_BEAUTIFY_FLAG" val="#wm#"/>
  <p:tag name="KSO_WM_DIAGRAM_GROUP_CODE" val="l1-1"/>
  <p:tag name="KSO_WM_UNIT_TYPE" val="l_h_i"/>
  <p:tag name="KSO_WM_UNIT_INDEX" val="1_1_1"/>
  <p:tag name="KSO_WM_CHIP_GROUPID" val="5f7087080ff15d9a40ebdc94"/>
  <p:tag name="KSO_WM_CHIP_XID" val="5f7087080ff15d9a40ebdc99"/>
  <p:tag name="KSO_WM_UNIT_DEC_AREA_ID" val="e9bce8a4028a4b66aa96a155d6476fe0"/>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i*1_2_1"/>
  <p:tag name="KSO_WM_TEMPLATE_CATEGORY" val="custom"/>
  <p:tag name="KSO_WM_TEMPLATE_INDEX" val="20204317"/>
  <p:tag name="KSO_WM_UNIT_LAYERLEVEL" val="1_1_1"/>
  <p:tag name="KSO_WM_TAG_VERSION" val="1.0"/>
  <p:tag name="KSO_WM_BEAUTIFY_FLAG" val="#wm#"/>
  <p:tag name="KSO_WM_DIAGRAM_GROUP_CODE" val="l1-1"/>
  <p:tag name="KSO_WM_UNIT_TYPE" val="l_h_i"/>
  <p:tag name="KSO_WM_UNIT_INDEX" val="1_2_1"/>
  <p:tag name="KSO_WM_CHIP_GROUPID" val="5f7087080ff15d9a40ebdc94"/>
  <p:tag name="KSO_WM_CHIP_XID" val="5f7087080ff15d9a40ebdc99"/>
  <p:tag name="KSO_WM_UNIT_DEC_AREA_ID" val="36af33c13ff445f8be91dec758cecbd0"/>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i*1_3_1"/>
  <p:tag name="KSO_WM_TEMPLATE_CATEGORY" val="custom"/>
  <p:tag name="KSO_WM_TEMPLATE_INDEX" val="20204317"/>
  <p:tag name="KSO_WM_UNIT_LAYERLEVEL" val="1_1_1"/>
  <p:tag name="KSO_WM_TAG_VERSION" val="1.0"/>
  <p:tag name="KSO_WM_BEAUTIFY_FLAG" val="#wm#"/>
  <p:tag name="KSO_WM_DIAGRAM_GROUP_CODE" val="l1-1"/>
  <p:tag name="KSO_WM_UNIT_TYPE" val="l_h_i"/>
  <p:tag name="KSO_WM_UNIT_INDEX" val="1_3_1"/>
  <p:tag name="KSO_WM_CHIP_GROUPID" val="5f7087080ff15d9a40ebdc94"/>
  <p:tag name="KSO_WM_CHIP_XID" val="5f7087080ff15d9a40ebdc99"/>
  <p:tag name="KSO_WM_UNIT_DEC_AREA_ID" val="9a07f049ea7b49d49ae33716e706ad61"/>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i*1_4_1"/>
  <p:tag name="KSO_WM_TEMPLATE_CATEGORY" val="custom"/>
  <p:tag name="KSO_WM_TEMPLATE_INDEX" val="20204317"/>
  <p:tag name="KSO_WM_UNIT_LAYERLEVEL" val="1_1_1"/>
  <p:tag name="KSO_WM_TAG_VERSION" val="1.0"/>
  <p:tag name="KSO_WM_BEAUTIFY_FLAG" val="#wm#"/>
  <p:tag name="KSO_WM_DIAGRAM_GROUP_CODE" val="l1-1"/>
  <p:tag name="KSO_WM_UNIT_TYPE" val="l_h_i"/>
  <p:tag name="KSO_WM_UNIT_INDEX" val="1_4_1"/>
  <p:tag name="KSO_WM_CHIP_GROUPID" val="5f7087080ff15d9a40ebdc94"/>
  <p:tag name="KSO_WM_CHIP_XID" val="5f7087080ff15d9a40ebdc99"/>
  <p:tag name="KSO_WM_UNIT_DEC_AREA_ID" val="d8a5fa52b1b645f1b1343208565a66b2"/>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317_6*l_h_i*1_5_1"/>
  <p:tag name="KSO_WM_TEMPLATE_CATEGORY" val="custom"/>
  <p:tag name="KSO_WM_TEMPLATE_INDEX" val="20204317"/>
  <p:tag name="KSO_WM_UNIT_LAYERLEVEL" val="1_1_1"/>
  <p:tag name="KSO_WM_TAG_VERSION" val="1.0"/>
  <p:tag name="KSO_WM_BEAUTIFY_FLAG" val="#wm#"/>
  <p:tag name="KSO_WM_DIAGRAM_GROUP_CODE" val="l1-1"/>
  <p:tag name="KSO_WM_UNIT_TYPE" val="l_h_i"/>
  <p:tag name="KSO_WM_UNIT_INDEX" val="1_5_1"/>
  <p:tag name="KSO_WM_CHIP_GROUPID" val="5f7087080ff15d9a40ebdc94"/>
  <p:tag name="KSO_WM_CHIP_XID" val="5f7087080ff15d9a40ebdc99"/>
  <p:tag name="KSO_WM_UNIT_DEC_AREA_ID" val="49d1d655197a4eab95b1f09f0665a339"/>
  <p:tag name="KSO_WM_UNIT_DECORATE_INFO" val=""/>
  <p:tag name="KSO_WM_UNIT_SM_LIMIT_TYPE" val=""/>
  <p:tag name="KSO_WM_CHIP_FILLAREA_FILL_RULE" val="{&quot;fill_align&quot;:&quot;cm&quot;,&quot;fill_mode&quot;:&quot;adaptive&quot;,&quot;sacle_strategy&quot;:&quot;stretch&quot;}"/>
  <p:tag name="KSO_WM_ASSEMBLE_CHIP_INDEX" val="f71b1aba91ad4dbbb7147711fe4d744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Adjacency">
      <a:dk1>
        <a:srgbClr val="000000"/>
      </a:dk1>
      <a:lt1>
        <a:srgbClr val="FFFFFF"/>
      </a:lt1>
      <a:dk2>
        <a:srgbClr val="EAEFEF"/>
      </a:dk2>
      <a:lt2>
        <a:srgbClr val="FBFCFC"/>
      </a:lt2>
      <a:accent1>
        <a:srgbClr val="67BEC8"/>
      </a:accent1>
      <a:accent2>
        <a:srgbClr val="61AFDA"/>
      </a:accent2>
      <a:accent3>
        <a:srgbClr val="6C9DE2"/>
      </a:accent3>
      <a:accent4>
        <a:srgbClr val="8889D8"/>
      </a:accent4>
      <a:accent5>
        <a:srgbClr val="AA76B9"/>
      </a:accent5>
      <a:accent6>
        <a:srgbClr val="C7668E"/>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15711</Words>
  <Application>WPS 演示</Application>
  <PresentationFormat>全屏显示(16:9)</PresentationFormat>
  <Paragraphs>435</Paragraphs>
  <Slides>21</Slides>
  <Notes>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21</vt:i4>
      </vt:variant>
    </vt:vector>
  </HeadingPairs>
  <TitlesOfParts>
    <vt:vector size="37" baseType="lpstr">
      <vt:lpstr>Arial</vt:lpstr>
      <vt:lpstr>宋体</vt:lpstr>
      <vt:lpstr>Wingdings</vt:lpstr>
      <vt:lpstr>微软雅黑</vt:lpstr>
      <vt:lpstr>汉仪旗黑-85S</vt:lpstr>
      <vt:lpstr>思源黑体 CN Heavy</vt:lpstr>
      <vt:lpstr>黑体</vt:lpstr>
      <vt:lpstr>Söhne</vt:lpstr>
      <vt:lpstr>Segoe Print</vt:lpstr>
      <vt:lpstr>阿里巴巴普惠体 R</vt:lpstr>
      <vt:lpstr>阿里巴巴普惠体 R</vt:lpstr>
      <vt:lpstr>Arial Unicode MS</vt:lpstr>
      <vt:lpstr>Calibri</vt:lpstr>
      <vt:lpstr>PingFang SC</vt:lpstr>
      <vt:lpstr>默认设计模板</vt:lpstr>
      <vt:lpstr>1_Office 主题​​</vt:lpstr>
      <vt:lpstr>PRECONDITIONING TRAINER PTD-P1 </vt:lpstr>
      <vt:lpstr>PowerPoint 演示文稿</vt:lpstr>
      <vt:lpstr>I. Product Introduction</vt:lpstr>
      <vt:lpstr>Parameters(Model：PTD-P1)</vt:lpstr>
      <vt:lpstr>Repeated measurements may cause symptoms such as congestion and swelling. Frequent repeated blood pressure measurements cannot obtain accurate results. The interval between two measurements should be at least 10 minutes. The cuff should not be inflated for a long time, otherwise symptoms such as congestion and numbness may occur in the arm.</vt:lpstr>
      <vt:lpstr>3. Screen Display and Measurement Method</vt:lpstr>
      <vt:lpstr>PowerPoint 演示文稿</vt:lpstr>
      <vt:lpstr>The center of the cuff should be at the same height as your heart.</vt:lpstr>
      <vt:lpstr>PowerPoint 演示文稿</vt:lpstr>
      <vt:lpstr>PowerPoint 演示文稿</vt:lpstr>
      <vt:lpstr> II. Effects</vt:lpstr>
      <vt:lpstr>3. Reduces thrombus formation, protects vascular endothelial function, reduces myocardial infarction area after coronary artery stenting, promotes myocardial vascular regeneration, and lowers blood pressure.</vt:lpstr>
      <vt:lpstr>III. Indications</vt:lpstr>
      <vt:lpstr>knowledge acquisition: Brain Fog Syndrome</vt:lpstr>
      <vt:lpstr>4. Effects and Results</vt:lpstr>
      <vt:lpstr>PowerPoint 演示文稿</vt:lpstr>
      <vt:lpstr>Case study 2</vt:lpstr>
      <vt:lpstr> Comparison of Medications, Prices, and Effects</vt:lpstr>
      <vt:lpstr>V. Four Major Benefits</vt:lpstr>
      <vt:lpstr>VI. Populations Not Suitable for Using</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预适应训练仪</dc:title>
  <dc:creator>yuanqin</dc:creator>
  <cp:lastModifiedBy>123</cp:lastModifiedBy>
  <cp:revision>100</cp:revision>
  <dcterms:created xsi:type="dcterms:W3CDTF">2022-03-18T06:43:00Z</dcterms:created>
  <dcterms:modified xsi:type="dcterms:W3CDTF">2024-08-01T12:31:12Z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390483FD7B1C41AD9C259213B0C82272</vt:lpwstr>
  </property>
</Properties>
</file>